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doc" ContentType="application/msword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vml" ContentType="application/vnd.openxmlformats-officedocument.vmlDrawing"/>
  <Default Extension="gif" ContentType="image/gif"/>
  <Default Extension="tiff" ContentType="image/tiff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37" r:id="rId2"/>
    <p:sldMasterId id="2147483850" r:id="rId3"/>
  </p:sldMasterIdLst>
  <p:notesMasterIdLst>
    <p:notesMasterId r:id="rId48"/>
  </p:notesMasterIdLst>
  <p:sldIdLst>
    <p:sldId id="291" r:id="rId4"/>
    <p:sldId id="319" r:id="rId5"/>
    <p:sldId id="320" r:id="rId6"/>
    <p:sldId id="352" r:id="rId7"/>
    <p:sldId id="353" r:id="rId8"/>
    <p:sldId id="317" r:id="rId9"/>
    <p:sldId id="381" r:id="rId10"/>
    <p:sldId id="313" r:id="rId11"/>
    <p:sldId id="386" r:id="rId12"/>
    <p:sldId id="382" r:id="rId13"/>
    <p:sldId id="383" r:id="rId14"/>
    <p:sldId id="384" r:id="rId15"/>
    <p:sldId id="385" r:id="rId16"/>
    <p:sldId id="380" r:id="rId17"/>
    <p:sldId id="387" r:id="rId18"/>
    <p:sldId id="377" r:id="rId19"/>
    <p:sldId id="378" r:id="rId20"/>
    <p:sldId id="344" r:id="rId21"/>
    <p:sldId id="345" r:id="rId22"/>
    <p:sldId id="349" r:id="rId23"/>
    <p:sldId id="348" r:id="rId24"/>
    <p:sldId id="308" r:id="rId25"/>
    <p:sldId id="309" r:id="rId26"/>
    <p:sldId id="304" r:id="rId27"/>
    <p:sldId id="311" r:id="rId28"/>
    <p:sldId id="306" r:id="rId29"/>
    <p:sldId id="276" r:id="rId30"/>
    <p:sldId id="277" r:id="rId31"/>
    <p:sldId id="329" r:id="rId32"/>
    <p:sldId id="305" r:id="rId33"/>
    <p:sldId id="392" r:id="rId34"/>
    <p:sldId id="393" r:id="rId35"/>
    <p:sldId id="362" r:id="rId36"/>
    <p:sldId id="363" r:id="rId37"/>
    <p:sldId id="370" r:id="rId38"/>
    <p:sldId id="365" r:id="rId39"/>
    <p:sldId id="366" r:id="rId40"/>
    <p:sldId id="367" r:id="rId41"/>
    <p:sldId id="371" r:id="rId42"/>
    <p:sldId id="372" r:id="rId43"/>
    <p:sldId id="374" r:id="rId44"/>
    <p:sldId id="375" r:id="rId45"/>
    <p:sldId id="394" r:id="rId46"/>
    <p:sldId id="391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4" autoAdjust="0"/>
    <p:restoredTop sz="94660"/>
  </p:normalViewPr>
  <p:slideViewPr>
    <p:cSldViewPr>
      <p:cViewPr varScale="1">
        <p:scale>
          <a:sx n="104" d="100"/>
          <a:sy n="104" d="100"/>
        </p:scale>
        <p:origin x="-1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noFill/>
        <a:ln w="9525">
          <a:noFill/>
        </a:ln>
      </c:spPr>
    </c:floor>
    <c:sideWall>
      <c:spPr>
        <a:noFill/>
        <a:ln w="25400">
          <a:noFill/>
        </a:ln>
      </c:spPr>
    </c:sideWall>
    <c:plotArea>
      <c:layout>
        <c:manualLayout>
          <c:layoutTarget val="inner"/>
          <c:xMode val="edge"/>
          <c:yMode val="edge"/>
          <c:x val="0"/>
          <c:y val="0"/>
          <c:w val="0.66603899074020012"/>
          <c:h val="0.9712561936570443"/>
        </c:manualLayout>
      </c:layout>
      <c:bar3DChart>
        <c:barDir val="col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Металл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Ингибиторы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Пленкообразующий элемент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Специальные химические вещества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dLbls/>
        <c:shape val="cylinder"/>
        <c:axId val="116540928"/>
        <c:axId val="116542464"/>
        <c:axId val="0"/>
      </c:bar3DChart>
      <c:catAx>
        <c:axId val="116540928"/>
        <c:scaling>
          <c:orientation val="minMax"/>
        </c:scaling>
        <c:delete val="1"/>
        <c:axPos val="b"/>
        <c:tickLblPos val="none"/>
        <c:crossAx val="116542464"/>
        <c:crosses val="autoZero"/>
        <c:auto val="1"/>
        <c:lblAlgn val="ctr"/>
        <c:lblOffset val="100"/>
      </c:catAx>
      <c:valAx>
        <c:axId val="116542464"/>
        <c:scaling>
          <c:orientation val="minMax"/>
        </c:scaling>
        <c:delete val="1"/>
        <c:axPos val="l"/>
        <c:numFmt formatCode="0%" sourceLinked="1"/>
        <c:tickLblPos val="none"/>
        <c:crossAx val="116540928"/>
        <c:crosses val="autoZero"/>
        <c:crossBetween val="between"/>
      </c:valAx>
      <c:spPr>
        <a:ln>
          <a:noFill/>
        </a:ln>
      </c:spPr>
    </c:plotArea>
    <c:legend>
      <c:legendPos val="r"/>
      <c:layout>
        <c:manualLayout>
          <c:xMode val="edge"/>
          <c:yMode val="edge"/>
          <c:x val="0.53470103486811604"/>
          <c:y val="3.6531897842288545E-2"/>
          <c:w val="0.41331102426585081"/>
          <c:h val="0.9011038744426727"/>
        </c:manualLayout>
      </c:layout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>
        <c:manualLayout>
          <c:layoutTarget val="inner"/>
          <c:xMode val="edge"/>
          <c:yMode val="edge"/>
          <c:x val="8.7451339829343583E-2"/>
          <c:y val="4.2356993177311696E-2"/>
          <c:w val="0.61344273294252705"/>
          <c:h val="0.7937080231518715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Сухой остаток</c:v>
                </c:pt>
              </c:strCache>
            </c:strRef>
          </c:tx>
          <c:spPr>
            <a:solidFill>
              <a:srgbClr val="FFC000"/>
            </a:solidFill>
          </c:spPr>
          <c:cat>
            <c:strRef>
              <c:f>Лист1!$A$2:$A$3</c:f>
              <c:strCache>
                <c:ptCount val="2"/>
                <c:pt idx="0">
                  <c:v>Составы Dinitrol</c:v>
                </c:pt>
                <c:pt idx="1">
                  <c:v>Составы конкурентов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85</c:v>
                </c:pt>
                <c:pt idx="1">
                  <c:v>60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Специальные химические вещества</c:v>
                </c:pt>
              </c:strCache>
            </c:strRef>
          </c:tx>
          <c:spPr>
            <a:solidFill>
              <a:srgbClr val="92D050"/>
            </a:solidFill>
          </c:spPr>
          <c:cat>
            <c:strRef>
              <c:f>Лист1!$A$2:$A$3</c:f>
              <c:strCache>
                <c:ptCount val="2"/>
                <c:pt idx="0">
                  <c:v>Составы Dinitrol</c:v>
                </c:pt>
                <c:pt idx="1">
                  <c:v>Составы конкурентов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10</c:v>
                </c:pt>
                <c:pt idx="1">
                  <c:v>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Растворители</c:v>
                </c:pt>
              </c:strCache>
            </c:strRef>
          </c:tx>
          <c:spPr>
            <a:solidFill>
              <a:srgbClr val="FF0000"/>
            </a:solidFill>
          </c:spPr>
          <c:cat>
            <c:strRef>
              <c:f>Лист1!$A$2:$A$3</c:f>
              <c:strCache>
                <c:ptCount val="2"/>
                <c:pt idx="0">
                  <c:v>Составы Dinitrol</c:v>
                </c:pt>
                <c:pt idx="1">
                  <c:v>Составы конкурентов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5</c:v>
                </c:pt>
                <c:pt idx="1">
                  <c:v>34</c:v>
                </c:pt>
              </c:numCache>
            </c:numRef>
          </c:val>
        </c:ser>
        <c:dLbls/>
        <c:shape val="cylinder"/>
        <c:axId val="116787456"/>
        <c:axId val="116801536"/>
        <c:axId val="0"/>
      </c:bar3DChart>
      <c:catAx>
        <c:axId val="116787456"/>
        <c:scaling>
          <c:orientation val="minMax"/>
        </c:scaling>
        <c:axPos val="b"/>
        <c:tickLblPos val="nextTo"/>
        <c:crossAx val="116801536"/>
        <c:crosses val="autoZero"/>
        <c:auto val="1"/>
        <c:lblAlgn val="ctr"/>
        <c:lblOffset val="100"/>
      </c:catAx>
      <c:valAx>
        <c:axId val="116801536"/>
        <c:scaling>
          <c:orientation val="minMax"/>
        </c:scaling>
        <c:axPos val="l"/>
        <c:majorGridlines/>
        <c:numFmt formatCode="General" sourceLinked="1"/>
        <c:tickLblPos val="nextTo"/>
        <c:crossAx val="1167874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1818517986018982"/>
          <c:y val="0.18766737198176406"/>
          <c:w val="0.25414904879849948"/>
          <c:h val="0.5869214248685477"/>
        </c:manualLayout>
      </c:layout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021F77-C158-4085-AC41-1187649E2BCD}" type="doc">
      <dgm:prSet loTypeId="urn:microsoft.com/office/officeart/2005/8/layout/arrow2" loCatId="process" qsTypeId="urn:microsoft.com/office/officeart/2005/8/quickstyle/3d3" qsCatId="3D" csTypeId="urn:microsoft.com/office/officeart/2005/8/colors/accent1_2" csCatId="accent1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</dgm:pt>
    <dgm:pt modelId="{98666505-D6D1-4562-BB9D-25B0E8E03921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dirty="0" smtClean="0"/>
            <a:t>1. </a:t>
          </a:r>
          <a:r>
            <a:rPr lang="ru-RU" sz="1800" dirty="0" smtClean="0"/>
            <a:t>Стоимость антикоррозийного проектирования и материалов</a:t>
          </a:r>
          <a:r>
            <a:rPr lang="en-US" sz="1800" dirty="0" smtClean="0"/>
            <a:t>,</a:t>
          </a:r>
          <a:r>
            <a:rPr lang="ru-RU" sz="1800" dirty="0" smtClean="0"/>
            <a:t> добавленная стоимость новых автомобилей. </a:t>
          </a:r>
        </a:p>
        <a:p>
          <a:pPr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dirty="0"/>
        </a:p>
      </dgm:t>
    </dgm:pt>
    <dgm:pt modelId="{FFA55115-88D9-43E3-B289-B017E391ACCD}" type="parTrans" cxnId="{61DEC139-E8A2-4870-869B-EC6D5E02D78B}">
      <dgm:prSet/>
      <dgm:spPr/>
      <dgm:t>
        <a:bodyPr/>
        <a:lstStyle/>
        <a:p>
          <a:endParaRPr lang="ru-RU" sz="2800"/>
        </a:p>
      </dgm:t>
    </dgm:pt>
    <dgm:pt modelId="{D6CD2C25-81E4-46B5-AB0D-9D56B763F1FC}" type="sibTrans" cxnId="{61DEC139-E8A2-4870-869B-EC6D5E02D78B}">
      <dgm:prSet/>
      <dgm:spPr/>
      <dgm:t>
        <a:bodyPr/>
        <a:lstStyle/>
        <a:p>
          <a:endParaRPr lang="ru-RU" sz="2800"/>
        </a:p>
      </dgm:t>
    </dgm:pt>
    <dgm:pt modelId="{03921EC3-7504-470A-A920-00C56B51E6F4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/>
          <a:r>
            <a:rPr lang="en-US" sz="1800" dirty="0" smtClean="0"/>
            <a:t>2. </a:t>
          </a:r>
          <a:r>
            <a:rPr lang="ru-RU" sz="1800" dirty="0" smtClean="0"/>
            <a:t>Стоимость кузовного ремонта и ремонта отдельных узлов и механизмов по причине коррозии.</a:t>
          </a:r>
          <a:endParaRPr lang="ru-RU" sz="1800" dirty="0"/>
        </a:p>
      </dgm:t>
    </dgm:pt>
    <dgm:pt modelId="{8B6D900B-750C-4F89-89FD-DF081EECEC0D}" type="parTrans" cxnId="{0173408A-5387-419E-8B81-223365ED7E52}">
      <dgm:prSet/>
      <dgm:spPr/>
      <dgm:t>
        <a:bodyPr/>
        <a:lstStyle/>
        <a:p>
          <a:endParaRPr lang="ru-RU" sz="2800"/>
        </a:p>
      </dgm:t>
    </dgm:pt>
    <dgm:pt modelId="{D6CAF6ED-8E31-48A3-BE40-B1F780B19737}" type="sibTrans" cxnId="{0173408A-5387-419E-8B81-223365ED7E52}">
      <dgm:prSet/>
      <dgm:spPr/>
      <dgm:t>
        <a:bodyPr/>
        <a:lstStyle/>
        <a:p>
          <a:endParaRPr lang="ru-RU" sz="2800"/>
        </a:p>
      </dgm:t>
    </dgm:pt>
    <dgm:pt modelId="{8FB7C986-2FB1-46AB-9F23-07B016221F8E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dirty="0" smtClean="0"/>
            <a:t>3. </a:t>
          </a:r>
          <a:r>
            <a:rPr lang="ru-RU" sz="1800" dirty="0" smtClean="0"/>
            <a:t>Вредоносные косметические коррозийные эффекты снижают стоимость перепродажи автомобиля, что часто приводит к преждевременной замене автомобиля. </a:t>
          </a:r>
        </a:p>
      </dgm:t>
    </dgm:pt>
    <dgm:pt modelId="{4355F6C0-76FD-41FE-8953-3F02F9EB49DE}" type="parTrans" cxnId="{68DBC84A-8E90-40B9-B6F8-C61246DA47A5}">
      <dgm:prSet/>
      <dgm:spPr/>
      <dgm:t>
        <a:bodyPr/>
        <a:lstStyle/>
        <a:p>
          <a:endParaRPr lang="ru-RU" sz="2800"/>
        </a:p>
      </dgm:t>
    </dgm:pt>
    <dgm:pt modelId="{6E1A231D-9B4C-428F-9876-A134BA5E787A}" type="sibTrans" cxnId="{68DBC84A-8E90-40B9-B6F8-C61246DA47A5}">
      <dgm:prSet/>
      <dgm:spPr/>
      <dgm:t>
        <a:bodyPr/>
        <a:lstStyle/>
        <a:p>
          <a:endParaRPr lang="ru-RU" sz="2800"/>
        </a:p>
      </dgm:t>
    </dgm:pt>
    <dgm:pt modelId="{9CC634CC-766B-407F-A442-D89006ECE4B6}" type="pres">
      <dgm:prSet presAssocID="{B5021F77-C158-4085-AC41-1187649E2BCD}" presName="arrowDiagram" presStyleCnt="0">
        <dgm:presLayoutVars>
          <dgm:chMax val="5"/>
          <dgm:dir/>
          <dgm:resizeHandles val="exact"/>
        </dgm:presLayoutVars>
      </dgm:prSet>
      <dgm:spPr/>
    </dgm:pt>
    <dgm:pt modelId="{0D1C944F-364B-4E54-8594-7E410754559A}" type="pres">
      <dgm:prSet presAssocID="{B5021F77-C158-4085-AC41-1187649E2BCD}" presName="arrow" presStyleLbl="bgShp" presStyleIdx="0" presStyleCnt="1" custLinFactNeighborX="-13610" custLinFactNeighborY="-833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-300000">
          <a:bevelT w="190500" h="38100"/>
        </a:sp3d>
      </dgm:spPr>
    </dgm:pt>
    <dgm:pt modelId="{D22CBA57-B00E-4505-9F18-63B1AC44C5B2}" type="pres">
      <dgm:prSet presAssocID="{B5021F77-C158-4085-AC41-1187649E2BCD}" presName="arrowDiagram3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0EC9A030-2DF0-4D63-B1D0-CDC899816870}" type="pres">
      <dgm:prSet presAssocID="{98666505-D6D1-4562-BB9D-25B0E8E03921}" presName="bullet3a" presStyleLbl="node1" presStyleIdx="0" presStyleCnt="3" custLinFactX="-41309" custLinFactY="-25802" custLinFactNeighborX="-100000" custLinFactNeighborY="-10000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F3ADDBE9-9247-4DE3-A08E-E6913752911E}" type="pres">
      <dgm:prSet presAssocID="{98666505-D6D1-4562-BB9D-25B0E8E03921}" presName="textBox3a" presStyleLbl="revTx" presStyleIdx="0" presStyleCnt="3" custScaleX="162575" custLinFactNeighborX="-3172" custLinFactNeighborY="-130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FF5902-711A-432B-846F-E2E4AF3184FA}" type="pres">
      <dgm:prSet presAssocID="{03921EC3-7504-470A-A920-00C56B51E6F4}" presName="bullet3b" presStyleLbl="node1" presStyleIdx="1" presStyleCnt="3" custLinFactNeighborX="-24546" custLinFactNeighborY="-38022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C81922AD-10E0-44BA-82A9-E6195628FA92}" type="pres">
      <dgm:prSet presAssocID="{03921EC3-7504-470A-A920-00C56B51E6F4}" presName="textBox3b" presStyleLbl="revTx" presStyleIdx="1" presStyleCnt="3" custScaleX="1384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371413-FAFA-47E3-8B79-D3A8B0B99AFE}" type="pres">
      <dgm:prSet presAssocID="{8FB7C986-2FB1-46AB-9F23-07B016221F8E}" presName="bullet3c" presStyleLbl="node1" presStyleIdx="2" presStyleCnt="3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91A291D4-7CFF-41ED-9DDE-09D42A78A3A9}" type="pres">
      <dgm:prSet presAssocID="{8FB7C986-2FB1-46AB-9F23-07B016221F8E}" presName="textBox3c" presStyleLbl="revTx" presStyleIdx="2" presStyleCnt="3" custScaleX="159321" custScaleY="26382" custLinFactNeighborX="20895" custLinFactNeighborY="-322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DBC84A-8E90-40B9-B6F8-C61246DA47A5}" srcId="{B5021F77-C158-4085-AC41-1187649E2BCD}" destId="{8FB7C986-2FB1-46AB-9F23-07B016221F8E}" srcOrd="2" destOrd="0" parTransId="{4355F6C0-76FD-41FE-8953-3F02F9EB49DE}" sibTransId="{6E1A231D-9B4C-428F-9876-A134BA5E787A}"/>
    <dgm:cxn modelId="{F1B1507E-D0F9-425F-B585-890250B1A4C5}" type="presOf" srcId="{B5021F77-C158-4085-AC41-1187649E2BCD}" destId="{9CC634CC-766B-407F-A442-D89006ECE4B6}" srcOrd="0" destOrd="0" presId="urn:microsoft.com/office/officeart/2005/8/layout/arrow2"/>
    <dgm:cxn modelId="{61DEC139-E8A2-4870-869B-EC6D5E02D78B}" srcId="{B5021F77-C158-4085-AC41-1187649E2BCD}" destId="{98666505-D6D1-4562-BB9D-25B0E8E03921}" srcOrd="0" destOrd="0" parTransId="{FFA55115-88D9-43E3-B289-B017E391ACCD}" sibTransId="{D6CD2C25-81E4-46B5-AB0D-9D56B763F1FC}"/>
    <dgm:cxn modelId="{EFA71893-FDBA-481C-A582-A6F536C83D28}" type="presOf" srcId="{03921EC3-7504-470A-A920-00C56B51E6F4}" destId="{C81922AD-10E0-44BA-82A9-E6195628FA92}" srcOrd="0" destOrd="0" presId="urn:microsoft.com/office/officeart/2005/8/layout/arrow2"/>
    <dgm:cxn modelId="{5FF3BFE5-A0FC-4353-ACDD-EB3BCE6356FE}" type="presOf" srcId="{98666505-D6D1-4562-BB9D-25B0E8E03921}" destId="{F3ADDBE9-9247-4DE3-A08E-E6913752911E}" srcOrd="0" destOrd="0" presId="urn:microsoft.com/office/officeart/2005/8/layout/arrow2"/>
    <dgm:cxn modelId="{0173408A-5387-419E-8B81-223365ED7E52}" srcId="{B5021F77-C158-4085-AC41-1187649E2BCD}" destId="{03921EC3-7504-470A-A920-00C56B51E6F4}" srcOrd="1" destOrd="0" parTransId="{8B6D900B-750C-4F89-89FD-DF081EECEC0D}" sibTransId="{D6CAF6ED-8E31-48A3-BE40-B1F780B19737}"/>
    <dgm:cxn modelId="{B7B9EAD0-2777-45AF-A9EA-A7115C54B7FA}" type="presOf" srcId="{8FB7C986-2FB1-46AB-9F23-07B016221F8E}" destId="{91A291D4-7CFF-41ED-9DDE-09D42A78A3A9}" srcOrd="0" destOrd="0" presId="urn:microsoft.com/office/officeart/2005/8/layout/arrow2"/>
    <dgm:cxn modelId="{D53B39B8-617F-455B-B87C-AF51C4DE9364}" type="presParOf" srcId="{9CC634CC-766B-407F-A442-D89006ECE4B6}" destId="{0D1C944F-364B-4E54-8594-7E410754559A}" srcOrd="0" destOrd="0" presId="urn:microsoft.com/office/officeart/2005/8/layout/arrow2"/>
    <dgm:cxn modelId="{7064B422-A5D5-48BE-A08E-3CC402EC287F}" type="presParOf" srcId="{9CC634CC-766B-407F-A442-D89006ECE4B6}" destId="{D22CBA57-B00E-4505-9F18-63B1AC44C5B2}" srcOrd="1" destOrd="0" presId="urn:microsoft.com/office/officeart/2005/8/layout/arrow2"/>
    <dgm:cxn modelId="{F2B053E8-3F73-435C-9EEE-20EA4193ADA5}" type="presParOf" srcId="{D22CBA57-B00E-4505-9F18-63B1AC44C5B2}" destId="{0EC9A030-2DF0-4D63-B1D0-CDC899816870}" srcOrd="0" destOrd="0" presId="urn:microsoft.com/office/officeart/2005/8/layout/arrow2"/>
    <dgm:cxn modelId="{EE73F197-83E0-4D92-8948-49DCB3304A0E}" type="presParOf" srcId="{D22CBA57-B00E-4505-9F18-63B1AC44C5B2}" destId="{F3ADDBE9-9247-4DE3-A08E-E6913752911E}" srcOrd="1" destOrd="0" presId="urn:microsoft.com/office/officeart/2005/8/layout/arrow2"/>
    <dgm:cxn modelId="{67CEBCAE-48B2-4BDC-B2E3-FD0A57787BA9}" type="presParOf" srcId="{D22CBA57-B00E-4505-9F18-63B1AC44C5B2}" destId="{41FF5902-711A-432B-846F-E2E4AF3184FA}" srcOrd="2" destOrd="0" presId="urn:microsoft.com/office/officeart/2005/8/layout/arrow2"/>
    <dgm:cxn modelId="{D03597BB-9EEC-4502-BAE2-7174769B9E15}" type="presParOf" srcId="{D22CBA57-B00E-4505-9F18-63B1AC44C5B2}" destId="{C81922AD-10E0-44BA-82A9-E6195628FA92}" srcOrd="3" destOrd="0" presId="urn:microsoft.com/office/officeart/2005/8/layout/arrow2"/>
    <dgm:cxn modelId="{905729E3-7BC4-432D-923F-2F1056D2D663}" type="presParOf" srcId="{D22CBA57-B00E-4505-9F18-63B1AC44C5B2}" destId="{77371413-FAFA-47E3-8B79-D3A8B0B99AFE}" srcOrd="4" destOrd="0" presId="urn:microsoft.com/office/officeart/2005/8/layout/arrow2"/>
    <dgm:cxn modelId="{FB26DC78-8C45-4ADD-861F-78D896402624}" type="presParOf" srcId="{D22CBA57-B00E-4505-9F18-63B1AC44C5B2}" destId="{91A291D4-7CFF-41ED-9DDE-09D42A78A3A9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81F89A-30E7-4980-AB7E-44D4F5296B0F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7987921-D479-4765-A7B8-B42CCF039B18}">
      <dgm:prSet phldrT="[Текст]" custT="1"/>
      <dgm:spPr/>
      <dgm:t>
        <a:bodyPr/>
        <a:lstStyle/>
        <a:p>
          <a:r>
            <a:rPr lang="en-US" sz="1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2,5 </a:t>
          </a:r>
          <a:r>
            <a:rPr lang="ru-RU" sz="1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млрд. </a:t>
          </a:r>
          <a:r>
            <a:rPr lang="en-US" sz="1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$</a:t>
          </a:r>
          <a:endParaRPr lang="ru-RU" sz="14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7E2B746-0732-459E-8D98-96FF3FE18E1F}" type="parTrans" cxnId="{B9327EBD-18FA-42F0-A909-756AEC3D9EAA}">
      <dgm:prSet/>
      <dgm:spPr/>
      <dgm:t>
        <a:bodyPr/>
        <a:lstStyle/>
        <a:p>
          <a:endParaRPr lang="ru-RU" sz="1800" b="1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FC83FD4-012D-404B-B68E-E6277622CF82}" type="sibTrans" cxnId="{B9327EBD-18FA-42F0-A909-756AEC3D9EAA}">
      <dgm:prSet/>
      <dgm:spPr/>
      <dgm:t>
        <a:bodyPr/>
        <a:lstStyle/>
        <a:p>
          <a:endParaRPr lang="ru-RU" sz="1800" b="1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1C23FF9-48B3-4B3E-9FA4-B0BE63B86CBE}">
      <dgm:prSet phldrT="[Текст]" custT="1"/>
      <dgm:spPr/>
      <dgm:t>
        <a:bodyPr/>
        <a:lstStyle/>
        <a:p>
          <a:r>
            <a:rPr lang="en-US" sz="1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6,5 </a:t>
          </a:r>
          <a:r>
            <a:rPr lang="ru-RU" sz="1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млрд. </a:t>
          </a:r>
          <a:r>
            <a:rPr lang="en-US" sz="1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$</a:t>
          </a:r>
          <a:endParaRPr lang="ru-RU" sz="14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5326BFC-4DDD-48C6-87E6-3C013AF0E851}" type="parTrans" cxnId="{8D51964E-4A82-4E51-BB61-5CF6BC1D1089}">
      <dgm:prSet/>
      <dgm:spPr/>
      <dgm:t>
        <a:bodyPr/>
        <a:lstStyle/>
        <a:p>
          <a:endParaRPr lang="ru-RU" sz="1800" b="1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10E2C62-4481-4B89-B738-F6C0FEB16B75}" type="sibTrans" cxnId="{8D51964E-4A82-4E51-BB61-5CF6BC1D1089}">
      <dgm:prSet/>
      <dgm:spPr/>
      <dgm:t>
        <a:bodyPr/>
        <a:lstStyle/>
        <a:p>
          <a:endParaRPr lang="ru-RU" sz="1800" b="1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EF3707F-8FB6-47D8-B997-CC7FE594010F}">
      <dgm:prSet phldrT="[Текст]" custT="1"/>
      <dgm:spPr/>
      <dgm:t>
        <a:bodyPr/>
        <a:lstStyle/>
        <a:p>
          <a:r>
            <a:rPr lang="ru-RU" sz="1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14,4 млрд. </a:t>
          </a:r>
          <a:r>
            <a:rPr lang="en-US" sz="1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$</a:t>
          </a:r>
          <a:endParaRPr lang="ru-RU" sz="14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0A608A-431B-4C2F-A963-6025CC2308EA}" type="parTrans" cxnId="{6390B8D5-7095-4C93-AC57-3CA1282153E8}">
      <dgm:prSet/>
      <dgm:spPr/>
      <dgm:t>
        <a:bodyPr/>
        <a:lstStyle/>
        <a:p>
          <a:endParaRPr lang="ru-RU" sz="1800" b="1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552932-3912-4876-82E2-6C34FE243DCA}" type="sibTrans" cxnId="{6390B8D5-7095-4C93-AC57-3CA1282153E8}">
      <dgm:prSet/>
      <dgm:spPr/>
      <dgm:t>
        <a:bodyPr/>
        <a:lstStyle/>
        <a:p>
          <a:endParaRPr lang="ru-RU" sz="1800" b="1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EFE88CA-81E5-4331-B8E6-3018D6376C97}">
      <dgm:prSet phldrT="[Текст]" custT="1"/>
      <dgm:spPr/>
      <dgm:t>
        <a:bodyPr/>
        <a:lstStyle/>
        <a:p>
          <a:r>
            <a:rPr lang="en-US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23,4 </a:t>
          </a:r>
          <a:r>
            <a:rPr lang="ru-RU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млрд. </a:t>
          </a:r>
          <a:r>
            <a:rPr lang="en-US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$</a:t>
          </a:r>
          <a:endParaRPr lang="ru-RU" sz="20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ADF8D3-499C-41E8-8CD4-836CC0B422BB}" type="parTrans" cxnId="{1D144233-FF25-4346-87D6-9196CEEE2DE9}">
      <dgm:prSet/>
      <dgm:spPr/>
      <dgm:t>
        <a:bodyPr/>
        <a:lstStyle/>
        <a:p>
          <a:endParaRPr lang="ru-RU" sz="1800" b="1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86C9E8-F5CF-47EA-96FA-0EAC3321D7D2}" type="sibTrans" cxnId="{1D144233-FF25-4346-87D6-9196CEEE2DE9}">
      <dgm:prSet/>
      <dgm:spPr/>
      <dgm:t>
        <a:bodyPr/>
        <a:lstStyle/>
        <a:p>
          <a:endParaRPr lang="ru-RU" sz="1800" b="1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99E4F3B-D2F9-4A31-AC51-EE4EC6CB27C2}" type="pres">
      <dgm:prSet presAssocID="{F981F89A-30E7-4980-AB7E-44D4F5296B0F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F076A68-40AB-47EA-8EB9-2C016CCA3D0F}" type="pres">
      <dgm:prSet presAssocID="{F981F89A-30E7-4980-AB7E-44D4F5296B0F}" presName="ellipse" presStyleLbl="trBgShp" presStyleIdx="0" presStyleCnt="1"/>
      <dgm:spPr/>
    </dgm:pt>
    <dgm:pt modelId="{99342004-E976-42D3-98FC-B92F801484A8}" type="pres">
      <dgm:prSet presAssocID="{F981F89A-30E7-4980-AB7E-44D4F5296B0F}" presName="arrow1" presStyleLbl="fgShp" presStyleIdx="0" presStyleCnt="1"/>
      <dgm:spPr/>
    </dgm:pt>
    <dgm:pt modelId="{AAF0B41F-A05D-4121-8129-7DE2507DE037}" type="pres">
      <dgm:prSet presAssocID="{F981F89A-30E7-4980-AB7E-44D4F5296B0F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4E0AAB-A3B1-46CE-B440-4B49FE046F4B}" type="pres">
      <dgm:prSet presAssocID="{71C23FF9-48B3-4B3E-9FA4-B0BE63B86CBE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2D9074-CFB1-4597-B196-702681324FEB}" type="pres">
      <dgm:prSet presAssocID="{FEF3707F-8FB6-47D8-B997-CC7FE594010F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72D3F1-F766-4575-8E6A-159B1C05CF45}" type="pres">
      <dgm:prSet presAssocID="{EEFE88CA-81E5-4331-B8E6-3018D6376C97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DB5F46-E1A5-4E8F-804E-80036BDA59B8}" type="pres">
      <dgm:prSet presAssocID="{F981F89A-30E7-4980-AB7E-44D4F5296B0F}" presName="funnel" presStyleLbl="trAlignAcc1" presStyleIdx="0" presStyleCnt="1" custLinFactNeighborX="-963" custLinFactNeighborY="246"/>
      <dgm:spPr/>
    </dgm:pt>
  </dgm:ptLst>
  <dgm:cxnLst>
    <dgm:cxn modelId="{B2B955C6-93E2-404E-BC7F-FD9C04010064}" type="presOf" srcId="{FEF3707F-8FB6-47D8-B997-CC7FE594010F}" destId="{0E4E0AAB-A3B1-46CE-B440-4B49FE046F4B}" srcOrd="0" destOrd="0" presId="urn:microsoft.com/office/officeart/2005/8/layout/funnel1"/>
    <dgm:cxn modelId="{A83430EB-13C8-466C-97B4-42BF6330001F}" type="presOf" srcId="{EEFE88CA-81E5-4331-B8E6-3018D6376C97}" destId="{AAF0B41F-A05D-4121-8129-7DE2507DE037}" srcOrd="0" destOrd="0" presId="urn:microsoft.com/office/officeart/2005/8/layout/funnel1"/>
    <dgm:cxn modelId="{8D51964E-4A82-4E51-BB61-5CF6BC1D1089}" srcId="{F981F89A-30E7-4980-AB7E-44D4F5296B0F}" destId="{71C23FF9-48B3-4B3E-9FA4-B0BE63B86CBE}" srcOrd="1" destOrd="0" parTransId="{95326BFC-4DDD-48C6-87E6-3C013AF0E851}" sibTransId="{710E2C62-4481-4B89-B738-F6C0FEB16B75}"/>
    <dgm:cxn modelId="{B9327EBD-18FA-42F0-A909-756AEC3D9EAA}" srcId="{F981F89A-30E7-4980-AB7E-44D4F5296B0F}" destId="{77987921-D479-4765-A7B8-B42CCF039B18}" srcOrd="0" destOrd="0" parTransId="{F7E2B746-0732-459E-8D98-96FF3FE18E1F}" sibTransId="{DFC83FD4-012D-404B-B68E-E6277622CF82}"/>
    <dgm:cxn modelId="{F1532CD8-59CC-42F1-A2FC-769D9121495D}" type="presOf" srcId="{71C23FF9-48B3-4B3E-9FA4-B0BE63B86CBE}" destId="{BF2D9074-CFB1-4597-B196-702681324FEB}" srcOrd="0" destOrd="0" presId="urn:microsoft.com/office/officeart/2005/8/layout/funnel1"/>
    <dgm:cxn modelId="{1D144233-FF25-4346-87D6-9196CEEE2DE9}" srcId="{F981F89A-30E7-4980-AB7E-44D4F5296B0F}" destId="{EEFE88CA-81E5-4331-B8E6-3018D6376C97}" srcOrd="3" destOrd="0" parTransId="{89ADF8D3-499C-41E8-8CD4-836CC0B422BB}" sibTransId="{4086C9E8-F5CF-47EA-96FA-0EAC3321D7D2}"/>
    <dgm:cxn modelId="{B24ED311-FB64-4522-932D-3DC3593AB76F}" type="presOf" srcId="{77987921-D479-4765-A7B8-B42CCF039B18}" destId="{A472D3F1-F766-4575-8E6A-159B1C05CF45}" srcOrd="0" destOrd="0" presId="urn:microsoft.com/office/officeart/2005/8/layout/funnel1"/>
    <dgm:cxn modelId="{6390B8D5-7095-4C93-AC57-3CA1282153E8}" srcId="{F981F89A-30E7-4980-AB7E-44D4F5296B0F}" destId="{FEF3707F-8FB6-47D8-B997-CC7FE594010F}" srcOrd="2" destOrd="0" parTransId="{140A608A-431B-4C2F-A963-6025CC2308EA}" sibTransId="{B3552932-3912-4876-82E2-6C34FE243DCA}"/>
    <dgm:cxn modelId="{464B3EA6-7F3E-44FB-825B-FFFFD4B18980}" type="presOf" srcId="{F981F89A-30E7-4980-AB7E-44D4F5296B0F}" destId="{F99E4F3B-D2F9-4A31-AC51-EE4EC6CB27C2}" srcOrd="0" destOrd="0" presId="urn:microsoft.com/office/officeart/2005/8/layout/funnel1"/>
    <dgm:cxn modelId="{10135670-561F-431F-B8BD-449E69616F38}" type="presParOf" srcId="{F99E4F3B-D2F9-4A31-AC51-EE4EC6CB27C2}" destId="{FF076A68-40AB-47EA-8EB9-2C016CCA3D0F}" srcOrd="0" destOrd="0" presId="urn:microsoft.com/office/officeart/2005/8/layout/funnel1"/>
    <dgm:cxn modelId="{C43DAE1A-8722-40BE-8B47-CEF53DB46906}" type="presParOf" srcId="{F99E4F3B-D2F9-4A31-AC51-EE4EC6CB27C2}" destId="{99342004-E976-42D3-98FC-B92F801484A8}" srcOrd="1" destOrd="0" presId="urn:microsoft.com/office/officeart/2005/8/layout/funnel1"/>
    <dgm:cxn modelId="{63472B77-D535-4E1B-A79C-8285ED8A043E}" type="presParOf" srcId="{F99E4F3B-D2F9-4A31-AC51-EE4EC6CB27C2}" destId="{AAF0B41F-A05D-4121-8129-7DE2507DE037}" srcOrd="2" destOrd="0" presId="urn:microsoft.com/office/officeart/2005/8/layout/funnel1"/>
    <dgm:cxn modelId="{53925315-F226-4987-B588-85F9757E4366}" type="presParOf" srcId="{F99E4F3B-D2F9-4A31-AC51-EE4EC6CB27C2}" destId="{0E4E0AAB-A3B1-46CE-B440-4B49FE046F4B}" srcOrd="3" destOrd="0" presId="urn:microsoft.com/office/officeart/2005/8/layout/funnel1"/>
    <dgm:cxn modelId="{127607B3-8CAE-465F-AC25-9B4B038CECA9}" type="presParOf" srcId="{F99E4F3B-D2F9-4A31-AC51-EE4EC6CB27C2}" destId="{BF2D9074-CFB1-4597-B196-702681324FEB}" srcOrd="4" destOrd="0" presId="urn:microsoft.com/office/officeart/2005/8/layout/funnel1"/>
    <dgm:cxn modelId="{C5381B05-5742-4433-91C0-60E1F5E3863E}" type="presParOf" srcId="{F99E4F3B-D2F9-4A31-AC51-EE4EC6CB27C2}" destId="{A472D3F1-F766-4575-8E6A-159B1C05CF45}" srcOrd="5" destOrd="0" presId="urn:microsoft.com/office/officeart/2005/8/layout/funnel1"/>
    <dgm:cxn modelId="{74833F81-B982-4E8D-9758-437D2BFE8962}" type="presParOf" srcId="{F99E4F3B-D2F9-4A31-AC51-EE4EC6CB27C2}" destId="{52DB5F46-E1A5-4E8F-804E-80036BDA59B8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D1C944F-364B-4E54-8594-7E410754559A}">
      <dsp:nvSpPr>
        <dsp:cNvPr id="0" name=""/>
        <dsp:cNvSpPr/>
      </dsp:nvSpPr>
      <dsp:spPr>
        <a:xfrm>
          <a:off x="0" y="0"/>
          <a:ext cx="6502400" cy="406400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 z="-300000">
          <a:bevelT w="190500" h="381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C9A030-2DF0-4D63-B1D0-CDC899816870}">
      <dsp:nvSpPr>
        <dsp:cNvPr id="0" name=""/>
        <dsp:cNvSpPr/>
      </dsp:nvSpPr>
      <dsp:spPr>
        <a:xfrm>
          <a:off x="1368152" y="2592288"/>
          <a:ext cx="169062" cy="1690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3ADDBE9-9247-4DE3-A08E-E6913752911E}">
      <dsp:nvSpPr>
        <dsp:cNvPr id="0" name=""/>
        <dsp:cNvSpPr/>
      </dsp:nvSpPr>
      <dsp:spPr>
        <a:xfrm>
          <a:off x="1169502" y="2736302"/>
          <a:ext cx="2463107" cy="1174496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583" tIns="0" rIns="0" bIns="0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kern="1200" dirty="0" smtClean="0"/>
            <a:t>1. </a:t>
          </a:r>
          <a:r>
            <a:rPr lang="ru-RU" sz="1800" kern="1200" dirty="0" smtClean="0"/>
            <a:t>Стоимость антикоррозийного проектирования и материалов</a:t>
          </a:r>
          <a:r>
            <a:rPr lang="en-US" sz="1800" kern="1200" dirty="0" smtClean="0"/>
            <a:t>,</a:t>
          </a:r>
          <a:r>
            <a:rPr lang="ru-RU" sz="1800" kern="1200" dirty="0" smtClean="0"/>
            <a:t> добавленная стоимость новых автомобилей. </a:t>
          </a:r>
        </a:p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1169502" y="2736302"/>
        <a:ext cx="2463107" cy="1174496"/>
      </dsp:txXfrm>
    </dsp:sp>
    <dsp:sp modelId="{41FF5902-711A-432B-846F-E2E4AF3184FA}">
      <dsp:nvSpPr>
        <dsp:cNvPr id="0" name=""/>
        <dsp:cNvSpPr/>
      </dsp:nvSpPr>
      <dsp:spPr>
        <a:xfrm>
          <a:off x="3024337" y="1584177"/>
          <a:ext cx="305612" cy="3056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81922AD-10E0-44BA-82A9-E6195628FA92}">
      <dsp:nvSpPr>
        <dsp:cNvPr id="0" name=""/>
        <dsp:cNvSpPr/>
      </dsp:nvSpPr>
      <dsp:spPr>
        <a:xfrm>
          <a:off x="2952326" y="1853183"/>
          <a:ext cx="2160242" cy="2210816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38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2. </a:t>
          </a:r>
          <a:r>
            <a:rPr lang="ru-RU" sz="1800" kern="1200" dirty="0" smtClean="0"/>
            <a:t>Стоимость кузовного ремонта и ремонта отдельных узлов и механизмов по причине коррозии.</a:t>
          </a:r>
          <a:endParaRPr lang="ru-RU" sz="1800" kern="1200" dirty="0"/>
        </a:p>
      </dsp:txBody>
      <dsp:txXfrm>
        <a:off x="2952326" y="1853183"/>
        <a:ext cx="2160242" cy="2210816"/>
      </dsp:txXfrm>
    </dsp:sp>
    <dsp:sp modelId="{77371413-FAFA-47E3-8B79-D3A8B0B99AFE}">
      <dsp:nvSpPr>
        <dsp:cNvPr id="0" name=""/>
        <dsp:cNvSpPr/>
      </dsp:nvSpPr>
      <dsp:spPr>
        <a:xfrm>
          <a:off x="4894016" y="1028191"/>
          <a:ext cx="422656" cy="4226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1A291D4-7CFF-41ED-9DDE-09D42A78A3A9}">
      <dsp:nvSpPr>
        <dsp:cNvPr id="0" name=""/>
        <dsp:cNvSpPr/>
      </dsp:nvSpPr>
      <dsp:spPr>
        <a:xfrm>
          <a:off x="4968551" y="1368146"/>
          <a:ext cx="2486325" cy="745154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3957" tIns="0" rIns="0" bIns="0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kern="1200" dirty="0" smtClean="0"/>
            <a:t>3. </a:t>
          </a:r>
          <a:r>
            <a:rPr lang="ru-RU" sz="1800" kern="1200" dirty="0" smtClean="0"/>
            <a:t>Вредоносные косметические коррозийные эффекты снижают стоимость перепродажи автомобиля, что часто приводит к преждевременной замене автомобиля. </a:t>
          </a:r>
        </a:p>
      </dsp:txBody>
      <dsp:txXfrm>
        <a:off x="4968551" y="1368146"/>
        <a:ext cx="2486325" cy="745154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F076A68-40AB-47EA-8EB9-2C016CCA3D0F}">
      <dsp:nvSpPr>
        <dsp:cNvPr id="0" name=""/>
        <dsp:cNvSpPr/>
      </dsp:nvSpPr>
      <dsp:spPr>
        <a:xfrm>
          <a:off x="987091" y="108196"/>
          <a:ext cx="2147279" cy="745721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342004-E976-42D3-98FC-B92F801484A8}">
      <dsp:nvSpPr>
        <dsp:cNvPr id="0" name=""/>
        <dsp:cNvSpPr/>
      </dsp:nvSpPr>
      <dsp:spPr>
        <a:xfrm>
          <a:off x="1855990" y="1934215"/>
          <a:ext cx="416139" cy="266329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F0B41F-A05D-4121-8129-7DE2507DE037}">
      <dsp:nvSpPr>
        <dsp:cNvPr id="0" name=""/>
        <dsp:cNvSpPr/>
      </dsp:nvSpPr>
      <dsp:spPr>
        <a:xfrm>
          <a:off x="1065325" y="2147279"/>
          <a:ext cx="1997469" cy="499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23,4 </a:t>
          </a:r>
          <a:r>
            <a:rPr lang="ru-RU" sz="20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млрд. </a:t>
          </a:r>
          <a:r>
            <a:rPr lang="en-US" sz="20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$</a:t>
          </a:r>
          <a:endParaRPr lang="ru-RU" sz="20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65325" y="2147279"/>
        <a:ext cx="1997469" cy="499367"/>
      </dsp:txXfrm>
    </dsp:sp>
    <dsp:sp modelId="{0E4E0AAB-A3B1-46CE-B440-4B49FE046F4B}">
      <dsp:nvSpPr>
        <dsp:cNvPr id="0" name=""/>
        <dsp:cNvSpPr/>
      </dsp:nvSpPr>
      <dsp:spPr>
        <a:xfrm>
          <a:off x="1767768" y="911511"/>
          <a:ext cx="749050" cy="7490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14,4 млрд. </a:t>
          </a:r>
          <a:r>
            <a:rPr lang="en-US" sz="14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$</a:t>
          </a:r>
          <a:endParaRPr lang="ru-RU" sz="14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67768" y="911511"/>
        <a:ext cx="749050" cy="749050"/>
      </dsp:txXfrm>
    </dsp:sp>
    <dsp:sp modelId="{BF2D9074-CFB1-4597-B196-702681324FEB}">
      <dsp:nvSpPr>
        <dsp:cNvPr id="0" name=""/>
        <dsp:cNvSpPr/>
      </dsp:nvSpPr>
      <dsp:spPr>
        <a:xfrm>
          <a:off x="1231781" y="349557"/>
          <a:ext cx="749050" cy="7490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6,5 </a:t>
          </a:r>
          <a:r>
            <a:rPr lang="ru-RU" sz="14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млрд. </a:t>
          </a:r>
          <a:r>
            <a:rPr lang="en-US" sz="14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$</a:t>
          </a:r>
          <a:endParaRPr lang="ru-RU" sz="14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31781" y="349557"/>
        <a:ext cx="749050" cy="749050"/>
      </dsp:txXfrm>
    </dsp:sp>
    <dsp:sp modelId="{A472D3F1-F766-4575-8E6A-159B1C05CF45}">
      <dsp:nvSpPr>
        <dsp:cNvPr id="0" name=""/>
        <dsp:cNvSpPr/>
      </dsp:nvSpPr>
      <dsp:spPr>
        <a:xfrm>
          <a:off x="1997477" y="168453"/>
          <a:ext cx="749050" cy="7490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2,5 </a:t>
          </a:r>
          <a:r>
            <a:rPr lang="ru-RU" sz="14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млрд. </a:t>
          </a:r>
          <a:r>
            <a:rPr lang="en-US" sz="14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$</a:t>
          </a:r>
          <a:endParaRPr lang="ru-RU" sz="14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97477" y="168453"/>
        <a:ext cx="749050" cy="749050"/>
      </dsp:txXfrm>
    </dsp:sp>
    <dsp:sp modelId="{52DB5F46-E1A5-4E8F-804E-80036BDA59B8}">
      <dsp:nvSpPr>
        <dsp:cNvPr id="0" name=""/>
        <dsp:cNvSpPr/>
      </dsp:nvSpPr>
      <dsp:spPr>
        <a:xfrm>
          <a:off x="876428" y="21231"/>
          <a:ext cx="2330380" cy="1864304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E9F802-A0FA-430D-9924-5808EDC7968A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BCF426-F483-4D3E-B1B6-FB2EEA1932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91569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D1B4D4-3D1D-446D-BF5A-287CC6B117DC}" type="slidenum">
              <a:rPr lang="sv-SE" altLang="ru-RU">
                <a:solidFill>
                  <a:prstClr val="black"/>
                </a:solidFill>
              </a:rPr>
              <a:pPr/>
              <a:t>4</a:t>
            </a:fld>
            <a:endParaRPr lang="sv-SE" altLang="ru-RU">
              <a:solidFill>
                <a:prstClr val="black"/>
              </a:solidFill>
            </a:endParaRPr>
          </a:p>
        </p:txBody>
      </p:sp>
      <p:sp>
        <p:nvSpPr>
          <p:cNvPr id="625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2225" y="796925"/>
            <a:ext cx="4273550" cy="3205163"/>
          </a:xfrm>
          <a:ln/>
        </p:spPr>
      </p:sp>
      <p:sp>
        <p:nvSpPr>
          <p:cNvPr id="625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3849688"/>
          </a:xfrm>
        </p:spPr>
        <p:txBody>
          <a:bodyPr/>
          <a:lstStyle/>
          <a:p>
            <a:endParaRPr lang="en-GB" altLang="ru-RU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BCF426-F483-4D3E-B1B6-FB2EEA193219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2F9F8-9718-4E57-BF84-B66F7D851630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7930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2F9F8-9718-4E57-BF84-B66F7D851630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3276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BCF426-F483-4D3E-B1B6-FB2EEA193219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75505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A3586D-38F6-485F-9038-6B138B1825D8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435060-CF54-4861-AEA4-50EF63C1A36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1068019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A3586D-38F6-485F-9038-6B138B1825D8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435060-CF54-4861-AEA4-50EF63C1A36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6760239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A3586D-38F6-485F-9038-6B138B1825D8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435060-CF54-4861-AEA4-50EF63C1A36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872185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A3586D-38F6-485F-9038-6B138B1825D8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435060-CF54-4861-AEA4-50EF63C1A36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2260287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A3586D-38F6-485F-9038-6B138B1825D8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435060-CF54-4861-AEA4-50EF63C1A36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3782420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A3586D-38F6-485F-9038-6B138B1825D8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435060-CF54-4861-AEA4-50EF63C1A36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8257743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A3586D-38F6-485F-9038-6B138B1825D8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435060-CF54-4861-AEA4-50EF63C1A36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6175207"/>
      </p:ext>
    </p:extLst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A3586D-38F6-485F-9038-6B138B1825D8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435060-CF54-4861-AEA4-50EF63C1A36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939675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A3586D-38F6-485F-9038-6B138B1825D8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435060-CF54-4861-AEA4-50EF63C1A36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1604571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A3586D-38F6-485F-9038-6B138B1825D8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435060-CF54-4861-AEA4-50EF63C1A36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0422275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A3586D-38F6-485F-9038-6B138B1825D8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19.04.2016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435060-CF54-4861-AEA4-50EF63C1A36B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2535064"/>
      </p:ext>
    </p:extLst>
  </p:cSld>
  <p:clrMapOvr>
    <a:masterClrMapping/>
  </p:clrMapOvr>
  <p:transition spd="slow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3418493403"/>
      </p:ext>
    </p:extLst>
  </p:cSld>
  <p:clrMapOvr>
    <a:masterClrMapping/>
  </p:clrMapOvr>
  <p:transition spd="slow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7AB296A-8F8E-40E6-9076-644E151D05E2}" type="datetimeFigureOut">
              <a:rPr lang="de-DE"/>
              <a:pPr>
                <a:defRPr/>
              </a:pPr>
              <a:t>19.04.2016</a:t>
            </a:fld>
            <a:endParaRPr lang="de-D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0A74AA1-5A94-47AA-85F8-8C89CDC4DCD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955319368"/>
      </p:ext>
    </p:extLst>
  </p:cSld>
  <p:clrMapOvr>
    <a:masterClrMapping/>
  </p:clrMapOvr>
  <p:transition spd="slow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9B6A76D-FBFD-4778-BE6C-B26F9D685212}" type="datetimeFigureOut">
              <a:rPr lang="de-DE"/>
              <a:pPr>
                <a:defRPr/>
              </a:pPr>
              <a:t>19.04.2016</a:t>
            </a:fld>
            <a:endParaRPr lang="de-D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ACCC707-FABD-493C-B762-FE4DDDB49A1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000210069"/>
      </p:ext>
    </p:extLst>
  </p:cSld>
  <p:clrMapOvr>
    <a:masterClrMapping/>
  </p:clrMapOvr>
  <p:transition spd="slow">
    <p:cove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09934DF-E6BA-4FCD-AB00-EECA488AE19A}" type="datetimeFigureOut">
              <a:rPr lang="de-DE"/>
              <a:pPr>
                <a:defRPr/>
              </a:pPr>
              <a:t>19.04.2016</a:t>
            </a:fld>
            <a:endParaRPr lang="de-D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2AD894A-B990-4F54-BD14-40147E2640A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226270759"/>
      </p:ext>
    </p:extLst>
  </p:cSld>
  <p:clrMapOvr>
    <a:masterClrMapping/>
  </p:clrMapOvr>
  <p:transition spd="slow">
    <p:cov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01F62D2-2112-4178-A125-2DF6AA3EB8D0}" type="datetimeFigureOut">
              <a:rPr lang="de-DE"/>
              <a:pPr>
                <a:defRPr/>
              </a:pPr>
              <a:t>19.04.2016</a:t>
            </a:fld>
            <a:endParaRPr lang="de-D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FD68A6D-3AB0-463C-B27C-2D0F6D5344B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490680933"/>
      </p:ext>
    </p:extLst>
  </p:cSld>
  <p:clrMapOvr>
    <a:masterClrMapping/>
  </p:clrMapOvr>
  <p:transition spd="slow">
    <p:cove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031F4F1-C1B1-4BEA-8596-5545DBE578C6}" type="datetimeFigureOut">
              <a:rPr lang="de-DE"/>
              <a:pPr>
                <a:defRPr/>
              </a:pPr>
              <a:t>19.04.2016</a:t>
            </a:fld>
            <a:endParaRPr lang="de-DE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90C7E6F-94DE-4CAD-8D2E-6D531B887AE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513580731"/>
      </p:ext>
    </p:extLst>
  </p:cSld>
  <p:clrMapOvr>
    <a:masterClrMapping/>
  </p:clrMapOvr>
  <p:transition spd="slow">
    <p:cove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ADE87CF-7BFC-4A14-95E3-5A0671635F5E}" type="datetimeFigureOut">
              <a:rPr lang="de-DE"/>
              <a:pPr>
                <a:defRPr/>
              </a:pPr>
              <a:t>19.04.2016</a:t>
            </a:fld>
            <a:endParaRPr lang="de-DE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C1B0487-5EFF-44B8-9FAE-538AD0E3D3E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998652418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D1B9DF1-FCE8-4139-8423-AF387BEDFC91}" type="datetimeFigureOut">
              <a:rPr lang="de-DE"/>
              <a:pPr>
                <a:defRPr/>
              </a:pPr>
              <a:t>19.04.2016</a:t>
            </a:fld>
            <a:endParaRPr lang="de-DE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7D568FB-E484-4708-8E23-3FA55DBF872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402121637"/>
      </p:ext>
    </p:extLst>
  </p:cSld>
  <p:clrMapOvr>
    <a:masterClrMapping/>
  </p:clrMapOvr>
  <p:transition spd="slow">
    <p:cove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2C02F8E-599D-47FD-9A3B-EB9087F88EE2}" type="datetimeFigureOut">
              <a:rPr lang="de-DE"/>
              <a:pPr>
                <a:defRPr/>
              </a:pPr>
              <a:t>19.04.2016</a:t>
            </a:fld>
            <a:endParaRPr lang="de-D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8F65705-1F00-4229-8FE5-0AE64D8E86A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420515154"/>
      </p:ext>
    </p:extLst>
  </p:cSld>
  <p:clrMapOvr>
    <a:masterClrMapping/>
  </p:clrMapOvr>
  <p:transition spd="slow">
    <p:cover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894F334-6F7F-4FB1-AE56-D061E18438BD}" type="datetimeFigureOut">
              <a:rPr lang="de-DE"/>
              <a:pPr>
                <a:defRPr/>
              </a:pPr>
              <a:t>19.04.2016</a:t>
            </a:fld>
            <a:endParaRPr lang="de-D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64F54B2-48BB-44E1-9140-CB075F5F094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086247409"/>
      </p:ext>
    </p:extLst>
  </p:cSld>
  <p:clrMapOvr>
    <a:masterClrMapping/>
  </p:clrMapOvr>
  <p:transition spd="slow">
    <p:cover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554BED7-D2DD-4920-B6EA-F321DB749BDE}" type="datetimeFigureOut">
              <a:rPr lang="de-DE"/>
              <a:pPr>
                <a:defRPr/>
              </a:pPr>
              <a:t>19.04.2016</a:t>
            </a:fld>
            <a:endParaRPr lang="de-D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4D76211-55FF-448D-BACC-0B60BF0F370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4216618994"/>
      </p:ext>
    </p:extLst>
  </p:cSld>
  <p:clrMapOvr>
    <a:masterClrMapping/>
  </p:clrMapOvr>
  <p:transition spd="slow">
    <p:cover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EC930AB-E993-4BA6-8258-7C536854ECF4}" type="datetimeFigureOut">
              <a:rPr lang="de-DE"/>
              <a:pPr>
                <a:defRPr/>
              </a:pPr>
              <a:t>19.04.2016</a:t>
            </a:fld>
            <a:endParaRPr lang="de-D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832BD66-AE9F-4F8C-8297-23719DE37A3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630544626"/>
      </p:ext>
    </p:extLst>
  </p:cSld>
  <p:clrMapOvr>
    <a:masterClrMapping/>
  </p:clrMapOvr>
  <p:transition spd="slow">
    <p:cover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2550617128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v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3093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</p:sldLayoutIdLst>
  <p:transition spd="slow">
    <p:cov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4A9CFC3-58F6-4335-97C1-76F9D88EFFB6}" type="datetimeFigureOut">
              <a:rPr lang="ru-RU">
                <a:ea typeface="Microsoft YaHei" pitchFamily="34" charset="-122"/>
              </a:rPr>
              <a:pPr>
                <a:defRPr/>
              </a:pPr>
              <a:t>19.04.2016</a:t>
            </a:fld>
            <a:endParaRPr lang="ru-RU">
              <a:ea typeface="Microsoft YaHei" pitchFamily="34" charset="-122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ru-RU">
              <a:ea typeface="Microsoft YaHei" pitchFamily="34" charset="-122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F9C59F3-E739-47E6-9067-DE00EC197398}" type="slidenum">
              <a:rPr lang="ru-RU">
                <a:ea typeface="Microsoft YaHei" pitchFamily="34" charset="-122"/>
              </a:rPr>
              <a:pPr>
                <a:defRPr/>
              </a:pPr>
              <a:t>‹#›</a:t>
            </a:fld>
            <a:endParaRPr lang="ru-RU"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2296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</p:sldLayoutIdLst>
  <p:transition spd="slow">
    <p:cov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2.wmf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www.vibilagare.se/test/rost/Toyota?make=261&amp;model" TargetMode="Externa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5.png"/><Relationship Id="rId5" Type="http://schemas.openxmlformats.org/officeDocument/2006/relationships/oleObject" Target="../embeddings/_________Microsoft_Office_Word_97_-_20031.doc"/><Relationship Id="rId4" Type="http://schemas.openxmlformats.org/officeDocument/2006/relationships/image" Target="../media/image2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wmf"/><Relationship Id="rId5" Type="http://schemas.openxmlformats.org/officeDocument/2006/relationships/image" Target="../media/image53.wmf"/><Relationship Id="rId4" Type="http://schemas.openxmlformats.org/officeDocument/2006/relationships/image" Target="../media/image52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wmf"/><Relationship Id="rId4" Type="http://schemas.openxmlformats.org/officeDocument/2006/relationships/image" Target="../media/image55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3641&#1040;-80%2015.04.13.pdf" TargetMode="External"/><Relationship Id="rId3" Type="http://schemas.openxmlformats.org/officeDocument/2006/relationships/image" Target="../media/image63.tiff"/><Relationship Id="rId7" Type="http://schemas.openxmlformats.org/officeDocument/2006/relationships/hyperlink" Target="Penetrant%20LT%2015.04.13.pdf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hyperlink" Target="1000%2015.04.13.pdf" TargetMode="External"/><Relationship Id="rId11" Type="http://schemas.openxmlformats.org/officeDocument/2006/relationships/hyperlink" Target="http://www.dinol.com/" TargetMode="External"/><Relationship Id="rId5" Type="http://schemas.openxmlformats.org/officeDocument/2006/relationships/hyperlink" Target="ML%20%2017.04.13.pdf" TargetMode="External"/><Relationship Id="rId10" Type="http://schemas.openxmlformats.org/officeDocument/2006/relationships/hyperlink" Target="3650%2015.04.13.pdf" TargetMode="External"/><Relationship Id="rId4" Type="http://schemas.openxmlformats.org/officeDocument/2006/relationships/image" Target="../media/image2.wmf"/><Relationship Id="rId9" Type="http://schemas.openxmlformats.org/officeDocument/2006/relationships/hyperlink" Target="3642W%2015.04.13.pdf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4942%2008.07.13.pdf" TargetMode="External"/><Relationship Id="rId3" Type="http://schemas.openxmlformats.org/officeDocument/2006/relationships/image" Target="../media/image3.png"/><Relationship Id="rId7" Type="http://schemas.openxmlformats.org/officeDocument/2006/relationships/hyperlink" Target="4941%2016.04.13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hyperlink" Target="482%2001.03.10.pdf" TargetMode="External"/><Relationship Id="rId11" Type="http://schemas.openxmlformats.org/officeDocument/2006/relationships/hyperlink" Target="479%2004.02.14.pdf" TargetMode="External"/><Relationship Id="rId5" Type="http://schemas.openxmlformats.org/officeDocument/2006/relationships/image" Target="../media/image2.wmf"/><Relationship Id="rId10" Type="http://schemas.openxmlformats.org/officeDocument/2006/relationships/hyperlink" Target="620-85%20GOLD%2005.10.11.pdf" TargetMode="External"/><Relationship Id="rId4" Type="http://schemas.openxmlformats.org/officeDocument/2006/relationships/image" Target="../media/image64.tiff"/><Relationship Id="rId9" Type="http://schemas.openxmlformats.org/officeDocument/2006/relationships/hyperlink" Target="Metallic%2008.07.13.pdf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352%20Vaseline%20spray%2015.04.13.pdf" TargetMode="External"/><Relationship Id="rId3" Type="http://schemas.openxmlformats.org/officeDocument/2006/relationships/image" Target="../media/image2.wmf"/><Relationship Id="rId7" Type="http://schemas.openxmlformats.org/officeDocument/2006/relationships/hyperlink" Target="81%2009.05.14.pdf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hyperlink" Target="77&#1042;%2015.04.13.pdf" TargetMode="External"/><Relationship Id="rId5" Type="http://schemas.openxmlformats.org/officeDocument/2006/relationships/hyperlink" Target="485%20Korrotec%2016.04.13.pdf" TargetMode="External"/><Relationship Id="rId4" Type="http://schemas.openxmlformats.org/officeDocument/2006/relationships/hyperlink" Target="4010%2016.04.13.pdf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3.png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1.emf"/><Relationship Id="rId11" Type="http://schemas.openxmlformats.org/officeDocument/2006/relationships/image" Target="../media/image2.wmf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vibilagare.se/" TargetMode="External"/><Relationship Id="rId3" Type="http://schemas.openxmlformats.org/officeDocument/2006/relationships/hyperlink" Target="http://www.dinol.com/" TargetMode="External"/><Relationship Id="rId7" Type="http://schemas.openxmlformats.org/officeDocument/2006/relationships/hyperlink" Target="http://www.institut-corrosion.fr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corr-institute.se/ICP-Materials/web/page.aspx?sid=3293" TargetMode="External"/><Relationship Id="rId11" Type="http://schemas.openxmlformats.org/officeDocument/2006/relationships/image" Target="../media/image78.jpeg"/><Relationship Id="rId5" Type="http://schemas.openxmlformats.org/officeDocument/2006/relationships/hyperlink" Target="http://www.kimab.com/" TargetMode="External"/><Relationship Id="rId10" Type="http://schemas.openxmlformats.org/officeDocument/2006/relationships/image" Target="../media/image2.wmf"/><Relationship Id="rId4" Type="http://schemas.openxmlformats.org/officeDocument/2006/relationships/hyperlink" Target="http://www.dinitrol.ru/" TargetMode="External"/><Relationship Id="rId9" Type="http://schemas.openxmlformats.org/officeDocument/2006/relationships/hyperlink" Target="http://www.abs-magazine.ru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jpe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24" Type="http://schemas.openxmlformats.org/officeDocument/2006/relationships/image" Target="../media/image26.jpeg"/><Relationship Id="rId32" Type="http://schemas.openxmlformats.org/officeDocument/2006/relationships/image" Target="../media/image2.wmf"/><Relationship Id="rId5" Type="http://schemas.openxmlformats.org/officeDocument/2006/relationships/image" Target="../media/image7.jpeg"/><Relationship Id="rId15" Type="http://schemas.openxmlformats.org/officeDocument/2006/relationships/image" Target="../media/image17.png"/><Relationship Id="rId23" Type="http://schemas.openxmlformats.org/officeDocument/2006/relationships/image" Target="../media/image25.jpeg"/><Relationship Id="rId28" Type="http://schemas.openxmlformats.org/officeDocument/2006/relationships/image" Target="../media/image30.png"/><Relationship Id="rId10" Type="http://schemas.openxmlformats.org/officeDocument/2006/relationships/image" Target="../media/image12.jpeg"/><Relationship Id="rId19" Type="http://schemas.openxmlformats.org/officeDocument/2006/relationships/image" Target="../media/image21.png"/><Relationship Id="rId31" Type="http://schemas.openxmlformats.org/officeDocument/2006/relationships/image" Target="../media/image33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png"/><Relationship Id="rId22" Type="http://schemas.openxmlformats.org/officeDocument/2006/relationships/image" Target="../media/image24.jpeg"/><Relationship Id="rId27" Type="http://schemas.openxmlformats.org/officeDocument/2006/relationships/image" Target="../media/image29.png"/><Relationship Id="rId30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Sony\Documents\Dinitrol призентация\картинки\anywalls_com-1719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328613" y="703263"/>
            <a:ext cx="62642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50825" y="6453188"/>
            <a:ext cx="860742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89" name="Picture 3" descr="C:\Users\Sony\Desktop\Dinitrol призентация\логотипы\Логотип DINITROL.wm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591300" y="214313"/>
            <a:ext cx="2382838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Box 3"/>
          <p:cNvSpPr txBox="1">
            <a:spLocks noChangeArrowheads="1"/>
          </p:cNvSpPr>
          <p:nvPr/>
        </p:nvSpPr>
        <p:spPr bwMode="auto">
          <a:xfrm>
            <a:off x="300038" y="6465888"/>
            <a:ext cx="8607425" cy="32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1600" b="1" dirty="0" smtClean="0">
                <a:solidFill>
                  <a:srgbClr val="FF0000"/>
                </a:solidFill>
                <a:latin typeface="Arial" charset="0"/>
                <a:ea typeface="Microsoft YaHei" pitchFamily="34" charset="-122"/>
              </a:rPr>
              <a:t> </a:t>
            </a:r>
            <a:r>
              <a:rPr lang="ru-RU" altLang="ru-RU" sz="1600" b="1" dirty="0" smtClean="0">
                <a:solidFill>
                  <a:srgbClr val="FF0000"/>
                </a:solidFill>
                <a:latin typeface="Arial" charset="0"/>
                <a:ea typeface="Microsoft YaHei" pitchFamily="34" charset="-122"/>
              </a:rPr>
              <a:t>АНКИКОР-ЦЕНТР  ВЛАДИМИР</a:t>
            </a:r>
            <a:endParaRPr lang="ru-RU" altLang="ru-RU" sz="1600" b="1" dirty="0" smtClean="0">
              <a:solidFill>
                <a:srgbClr val="FF0000"/>
              </a:solidFill>
              <a:latin typeface="Arial" charset="0"/>
              <a:ea typeface="Microsoft YaHei" pitchFamily="34" charset="-122"/>
            </a:endParaRPr>
          </a:p>
        </p:txBody>
      </p:sp>
      <p:sp>
        <p:nvSpPr>
          <p:cNvPr id="17415" name="TextBox 9"/>
          <p:cNvSpPr txBox="1">
            <a:spLocks noChangeArrowheads="1"/>
          </p:cNvSpPr>
          <p:nvPr/>
        </p:nvSpPr>
        <p:spPr bwMode="auto">
          <a:xfrm>
            <a:off x="515938" y="2484843"/>
            <a:ext cx="539908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1pPr>
            <a:lvl2pPr eaLnBrk="0"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2pPr>
            <a:lvl3pPr eaLnBrk="0"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3pPr>
            <a:lvl4pPr eaLnBrk="0"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4pPr>
            <a:lvl5pPr eaLnBrk="0"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800" b="1" dirty="0" smtClean="0">
                <a:solidFill>
                  <a:srgbClr val="E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ТЕХНОЛОГИЯ</a:t>
            </a:r>
            <a:endParaRPr lang="ru-RU" altLang="ru-RU" sz="2800" b="1" dirty="0">
              <a:solidFill>
                <a:srgbClr val="E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eaLnBrk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800" b="1" dirty="0" smtClean="0">
                <a:solidFill>
                  <a:srgbClr val="E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ЗАЩИТЫ</a:t>
            </a:r>
            <a:r>
              <a:rPr lang="en-US" altLang="ru-RU" sz="2800" b="1" dirty="0" smtClean="0">
                <a:solidFill>
                  <a:srgbClr val="E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ru-RU" altLang="ru-RU" sz="2800" b="1" dirty="0" smtClean="0">
                <a:solidFill>
                  <a:srgbClr val="E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КУЗОВА АВТОМОБИЛЯ</a:t>
            </a:r>
          </a:p>
          <a:p>
            <a:pPr eaLnBrk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z="2800" b="1" dirty="0" smtClean="0">
                <a:solidFill>
                  <a:srgbClr val="E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DINITROL</a:t>
            </a:r>
            <a:endParaRPr lang="ru-RU" altLang="ru-RU" sz="2800" b="1" dirty="0">
              <a:solidFill>
                <a:srgbClr val="E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6393" name="TextBox 1"/>
          <p:cNvSpPr txBox="1">
            <a:spLocks noChangeArrowheads="1"/>
          </p:cNvSpPr>
          <p:nvPr/>
        </p:nvSpPr>
        <p:spPr bwMode="auto">
          <a:xfrm>
            <a:off x="5156200" y="5835650"/>
            <a:ext cx="3702050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3600" dirty="0" smtClean="0">
                <a:solidFill>
                  <a:prstClr val="white"/>
                </a:solidFill>
                <a:latin typeface="Monotype Corsiva" pitchFamily="66" charset="0"/>
                <a:ea typeface="Microsoft YaHei" pitchFamily="34" charset="-122"/>
              </a:rPr>
              <a:t>   Дорога в будущее</a:t>
            </a:r>
            <a:r>
              <a:rPr lang="ru-RU" altLang="ru-RU" sz="3600" dirty="0" smtClean="0">
                <a:solidFill>
                  <a:prstClr val="white"/>
                </a:solidFill>
                <a:latin typeface="Gabriola" pitchFamily="82" charset="0"/>
                <a:ea typeface="Microsoft YaHei" pitchFamily="34" charset="-122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xmlns="" val="31840676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74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74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74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74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74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74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74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74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174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174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74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74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323528" y="703826"/>
            <a:ext cx="565136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51520" y="6453336"/>
            <a:ext cx="860621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62852" y="237939"/>
            <a:ext cx="54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E20000"/>
                </a:solidFill>
              </a:rPr>
              <a:t>Себестоимость коррозии в автомобильном секторе  </a:t>
            </a:r>
          </a:p>
        </p:txBody>
      </p:sp>
      <p:pic>
        <p:nvPicPr>
          <p:cNvPr id="2051" name="Picture 3" descr="C:\Users\Sony\Desktop\Dinitrol призентация\логотипы\Логотип DINITROL.wm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84168" y="294056"/>
            <a:ext cx="2913037" cy="44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00038" y="6465888"/>
            <a:ext cx="86074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 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xmlns="" val="2658531629"/>
              </p:ext>
            </p:extLst>
          </p:nvPr>
        </p:nvGraphicFramePr>
        <p:xfrm>
          <a:off x="179512" y="1916832"/>
          <a:ext cx="806489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9512" y="1197916"/>
            <a:ext cx="4968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Издержки </a:t>
            </a:r>
            <a:r>
              <a:rPr lang="ru-RU" dirty="0" smtClean="0"/>
              <a:t>потребителей</a:t>
            </a:r>
            <a:r>
              <a:rPr lang="ru-RU" dirty="0"/>
              <a:t>, связанные с коррозией автомобилей оцениваются приблизительно в 23.4 миллиарда долларов в год. Данная сумма складывается из: </a:t>
            </a: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xmlns="" val="3644506764"/>
              </p:ext>
            </p:extLst>
          </p:nvPr>
        </p:nvGraphicFramePr>
        <p:xfrm>
          <a:off x="5868144" y="1192046"/>
          <a:ext cx="4128120" cy="26632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129369" y="5956401"/>
            <a:ext cx="4716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/>
              <a:t>По данным организации </a:t>
            </a:r>
            <a:r>
              <a:rPr lang="ru-RU" sz="1200" dirty="0" err="1" smtClean="0"/>
              <a:t>Battelle</a:t>
            </a:r>
            <a:r>
              <a:rPr lang="ru-RU" sz="1200" dirty="0" smtClean="0"/>
              <a:t>-NBS (США) и</a:t>
            </a:r>
            <a:endParaRPr lang="ru-RU" sz="1200" dirty="0"/>
          </a:p>
          <a:p>
            <a:pPr algn="r"/>
            <a:r>
              <a:rPr lang="ru-RU" sz="1200" dirty="0"/>
              <a:t>Транспортного Научно-Исследовательского Комитета </a:t>
            </a:r>
            <a:r>
              <a:rPr lang="ru-RU" sz="1200" dirty="0" smtClean="0"/>
              <a:t>(США)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xmlns="" val="4664092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323528" y="703826"/>
            <a:ext cx="565136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51520" y="6453336"/>
            <a:ext cx="860621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8088" y="188640"/>
            <a:ext cx="60822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E20000"/>
                </a:solidFill>
              </a:rPr>
              <a:t>Ремонт </a:t>
            </a:r>
            <a:r>
              <a:rPr lang="ru-RU" sz="2800" b="1" dirty="0">
                <a:solidFill>
                  <a:srgbClr val="E20000"/>
                </a:solidFill>
              </a:rPr>
              <a:t>и техническое </a:t>
            </a:r>
            <a:r>
              <a:rPr lang="ru-RU" sz="2800" b="1" dirty="0" smtClean="0">
                <a:solidFill>
                  <a:srgbClr val="E20000"/>
                </a:solidFill>
              </a:rPr>
              <a:t>обслуживание, требуемые </a:t>
            </a:r>
            <a:r>
              <a:rPr lang="ru-RU" sz="2800" b="1" dirty="0">
                <a:solidFill>
                  <a:srgbClr val="E20000"/>
                </a:solidFill>
              </a:rPr>
              <a:t>в связи с коррозией </a:t>
            </a:r>
          </a:p>
        </p:txBody>
      </p:sp>
      <p:pic>
        <p:nvPicPr>
          <p:cNvPr id="2051" name="Picture 3" descr="C:\Users\Sony\Desktop\Dinitrol призентация\логотипы\Логотип DINITROL.wm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84168" y="294056"/>
            <a:ext cx="2913037" cy="44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00038" y="6465888"/>
            <a:ext cx="86074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,®</a:t>
            </a:r>
            <a:endParaRPr lang="ru-RU" altLang="ru-RU" sz="1200" dirty="0" smtClean="0">
              <a:solidFill>
                <a:srgbClr val="000000"/>
              </a:solidFill>
              <a:latin typeface="Arial" charset="0"/>
              <a:ea typeface="Microsoft YaHei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3952" y="1412776"/>
            <a:ext cx="850135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Расчеты </a:t>
            </a:r>
            <a:r>
              <a:rPr lang="ru-RU" b="1" i="1" dirty="0" smtClean="0">
                <a:solidFill>
                  <a:srgbClr val="0070C0"/>
                </a:solidFill>
              </a:rPr>
              <a:t> </a:t>
            </a:r>
            <a:r>
              <a:rPr lang="ru-RU" dirty="0">
                <a:solidFill>
                  <a:prstClr val="black"/>
                </a:solidFill>
              </a:rPr>
              <a:t>показывают, что приблизительно 17.5 миллионов выхлопных систем заменяются ежегодно. Из данного количества, по расчетным данным, 80 процентов ремонтов (14 миллионов выхлопных систем) меняются по причине коррозии. </a:t>
            </a:r>
            <a:endParaRPr lang="ru-RU" dirty="0" smtClean="0">
              <a:solidFill>
                <a:prstClr val="black"/>
              </a:solidFill>
            </a:endParaRPr>
          </a:p>
          <a:p>
            <a:endParaRPr lang="ru-RU" sz="1000" dirty="0" smtClean="0">
              <a:solidFill>
                <a:prstClr val="black"/>
              </a:solidFill>
            </a:endParaRPr>
          </a:p>
          <a:p>
            <a:r>
              <a:rPr lang="ru-RU" dirty="0" smtClean="0">
                <a:solidFill>
                  <a:prstClr val="black"/>
                </a:solidFill>
              </a:rPr>
              <a:t>50 </a:t>
            </a:r>
            <a:r>
              <a:rPr lang="ru-RU" dirty="0">
                <a:solidFill>
                  <a:prstClr val="black"/>
                </a:solidFill>
              </a:rPr>
              <a:t>процентов или 2 миллиона радиаторов заменяются по причине коррозии</a:t>
            </a:r>
            <a:r>
              <a:rPr lang="ru-RU" dirty="0" smtClean="0">
                <a:solidFill>
                  <a:prstClr val="black"/>
                </a:solidFill>
              </a:rPr>
              <a:t>.</a:t>
            </a:r>
          </a:p>
          <a:p>
            <a:r>
              <a:rPr lang="ru-RU" dirty="0">
                <a:solidFill>
                  <a:prstClr val="black"/>
                </a:solidFill>
              </a:rPr>
              <a:t> </a:t>
            </a:r>
            <a:endParaRPr lang="ru-RU" dirty="0" smtClean="0">
              <a:solidFill>
                <a:prstClr val="black"/>
              </a:solidFill>
            </a:endParaRPr>
          </a:p>
          <a:p>
            <a:r>
              <a:rPr lang="ru-RU" dirty="0" smtClean="0">
                <a:solidFill>
                  <a:prstClr val="black"/>
                </a:solidFill>
              </a:rPr>
              <a:t>Эксперты </a:t>
            </a:r>
            <a:r>
              <a:rPr lang="ru-RU" dirty="0">
                <a:solidFill>
                  <a:prstClr val="black"/>
                </a:solidFill>
              </a:rPr>
              <a:t>в области автомобильной электроники указывают, что практически все сбои электроники в автомобилях происходят по причине </a:t>
            </a:r>
            <a:r>
              <a:rPr lang="ru-RU" dirty="0" smtClean="0">
                <a:solidFill>
                  <a:prstClr val="black"/>
                </a:solidFill>
              </a:rPr>
              <a:t>коррозии.</a:t>
            </a: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5602" name="Picture 2" descr="http://autobild.by/assets/images/47/Sovety%20i%20tehnika/Chrysler/ChryslerM_FST_015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835696" y="3789040"/>
            <a:ext cx="3888432" cy="258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8761556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323528" y="703826"/>
            <a:ext cx="565136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51520" y="6453336"/>
            <a:ext cx="860621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40309" y="226772"/>
            <a:ext cx="54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E20000"/>
                </a:solidFill>
              </a:rPr>
              <a:t>Влияние коррозии на безопасность эксплуатации ТС</a:t>
            </a:r>
            <a:endParaRPr lang="ru-RU" sz="2800" b="1" dirty="0">
              <a:solidFill>
                <a:srgbClr val="E20000"/>
              </a:solidFill>
            </a:endParaRPr>
          </a:p>
        </p:txBody>
      </p:sp>
      <p:pic>
        <p:nvPicPr>
          <p:cNvPr id="2051" name="Picture 3" descr="C:\Users\Sony\Desktop\Dinitrol призентация\логотипы\Логотип DINITROL.wm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84168" y="294056"/>
            <a:ext cx="2913037" cy="44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00038" y="6465888"/>
            <a:ext cx="86074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 </a:t>
            </a:r>
            <a:r>
              <a:rPr lang="ru-RU" altLang="ru-RU" sz="1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,</a:t>
            </a:r>
            <a:endParaRPr lang="ru-RU" altLang="ru-RU" sz="1200" dirty="0" smtClean="0">
              <a:solidFill>
                <a:srgbClr val="000000"/>
              </a:solidFill>
              <a:latin typeface="Arial" charset="0"/>
              <a:ea typeface="Microsoft YaHei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0309" y="1189109"/>
            <a:ext cx="8617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В связи </a:t>
            </a:r>
            <a:r>
              <a:rPr lang="ru-RU" dirty="0">
                <a:solidFill>
                  <a:prstClr val="black"/>
                </a:solidFill>
              </a:rPr>
              <a:t>с </a:t>
            </a:r>
            <a:r>
              <a:rPr lang="ru-RU" dirty="0" smtClean="0">
                <a:solidFill>
                  <a:prstClr val="black"/>
                </a:solidFill>
              </a:rPr>
              <a:t>коррозией нарушается прочность рам и кузовных деталей ТС в местах сварных швов и механических креплений. Согласно данным </a:t>
            </a:r>
            <a:r>
              <a:rPr lang="en-US" b="1" i="1" dirty="0" smtClean="0">
                <a:solidFill>
                  <a:prstClr val="black"/>
                </a:solidFill>
              </a:rPr>
              <a:t>IIHS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(Американский страховой институт дорожной безопасности) – результаты </a:t>
            </a:r>
            <a:r>
              <a:rPr lang="ru-RU" dirty="0" err="1" smtClean="0">
                <a:solidFill>
                  <a:prstClr val="black"/>
                </a:solidFill>
              </a:rPr>
              <a:t>краш</a:t>
            </a:r>
            <a:r>
              <a:rPr lang="ru-RU" dirty="0" smtClean="0">
                <a:solidFill>
                  <a:prstClr val="black"/>
                </a:solidFill>
              </a:rPr>
              <a:t>-тестов автомобилей не прошедших антикоррозийную обработку через 3-5 лет снижаются вдвое. 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3558" name="Picture 6" descr="http://chana.clan.su/_nw/0/446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835696" y="2389438"/>
            <a:ext cx="5256584" cy="394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2377108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323528" y="703826"/>
            <a:ext cx="565136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51520" y="6453336"/>
            <a:ext cx="860621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40309" y="226772"/>
            <a:ext cx="54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E20000"/>
                </a:solidFill>
              </a:rPr>
              <a:t>Влияние коррозии на безопасность эксплуатации ТС</a:t>
            </a:r>
            <a:endParaRPr lang="ru-RU" sz="2800" b="1" dirty="0">
              <a:solidFill>
                <a:srgbClr val="E20000"/>
              </a:solidFill>
            </a:endParaRPr>
          </a:p>
        </p:txBody>
      </p:sp>
      <p:pic>
        <p:nvPicPr>
          <p:cNvPr id="2051" name="Picture 3" descr="C:\Users\Sony\Desktop\Dinitrol призентация\логотипы\Логотип DINITROL.wm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84168" y="294056"/>
            <a:ext cx="2913037" cy="44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00038" y="6465888"/>
            <a:ext cx="86074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 </a:t>
            </a:r>
            <a:r>
              <a:rPr lang="ru-RU" altLang="ru-RU" sz="1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,</a:t>
            </a:r>
            <a:endParaRPr lang="ru-RU" altLang="ru-RU" sz="1200" dirty="0" smtClean="0">
              <a:solidFill>
                <a:srgbClr val="000000"/>
              </a:solidFill>
              <a:latin typeface="Arial" charset="0"/>
              <a:ea typeface="Microsoft YaHei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5576" y="1268760"/>
            <a:ext cx="37556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Тесты на уровень заводской антикоррозийной обработки автомобилей различных брендов ежегодно проводятся независимым Шведским  изданием «</a:t>
            </a:r>
            <a:r>
              <a:rPr lang="en-US" dirty="0" smtClean="0">
                <a:solidFill>
                  <a:prstClr val="black"/>
                </a:solidFill>
              </a:rPr>
              <a:t>Vi </a:t>
            </a:r>
            <a:r>
              <a:rPr lang="en-US" dirty="0" err="1" smtClean="0">
                <a:solidFill>
                  <a:prstClr val="black"/>
                </a:solidFill>
              </a:rPr>
              <a:t>Bilagare</a:t>
            </a:r>
            <a:r>
              <a:rPr lang="ru-RU" dirty="0" smtClean="0">
                <a:solidFill>
                  <a:prstClr val="black"/>
                </a:solidFill>
              </a:rPr>
              <a:t>», который тесно сотрудничает с </a:t>
            </a:r>
            <a:r>
              <a:rPr lang="en-US" dirty="0" smtClean="0">
                <a:solidFill>
                  <a:prstClr val="black"/>
                </a:solidFill>
              </a:rPr>
              <a:t>Corrosion </a:t>
            </a:r>
            <a:r>
              <a:rPr lang="en-US" dirty="0">
                <a:solidFill>
                  <a:prstClr val="black"/>
                </a:solidFill>
              </a:rPr>
              <a:t>and </a:t>
            </a:r>
            <a:r>
              <a:rPr lang="en-US" dirty="0" err="1">
                <a:solidFill>
                  <a:prstClr val="black"/>
                </a:solidFill>
              </a:rPr>
              <a:t>Metall</a:t>
            </a:r>
            <a:r>
              <a:rPr lang="en-US" dirty="0">
                <a:solidFill>
                  <a:prstClr val="black"/>
                </a:solidFill>
              </a:rPr>
              <a:t> Research Institute </a:t>
            </a:r>
            <a:r>
              <a:rPr lang="en-US" dirty="0" smtClean="0">
                <a:solidFill>
                  <a:prstClr val="black"/>
                </a:solidFill>
              </a:rPr>
              <a:t>(</a:t>
            </a:r>
            <a:r>
              <a:rPr lang="ru-RU" dirty="0" smtClean="0">
                <a:solidFill>
                  <a:prstClr val="black"/>
                </a:solidFill>
              </a:rPr>
              <a:t>Шведский Государственный </a:t>
            </a:r>
            <a:r>
              <a:rPr lang="ru-RU" dirty="0">
                <a:solidFill>
                  <a:prstClr val="black"/>
                </a:solidFill>
              </a:rPr>
              <a:t>И</a:t>
            </a:r>
            <a:r>
              <a:rPr lang="ru-RU" dirty="0" smtClean="0">
                <a:solidFill>
                  <a:prstClr val="black"/>
                </a:solidFill>
              </a:rPr>
              <a:t>нститут Металла и Коррозии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3556" name="Picture 4" descr="C:\Users\Sony\Documents\Dinitrol призентация\Рисунок1-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067944" y="1069951"/>
            <a:ext cx="4699248" cy="529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8005" y="5609544"/>
            <a:ext cx="3921947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hlinkClick r:id="rId5"/>
              </a:rPr>
              <a:t>http://www.vibilagare.se/test/rost/Toyota?make=261&amp;model</a:t>
            </a:r>
            <a:r>
              <a:rPr lang="en-US" sz="1400" dirty="0" smtClean="0">
                <a:solidFill>
                  <a:prstClr val="black"/>
                </a:solidFill>
              </a:rPr>
              <a:t>=</a:t>
            </a:r>
            <a:endParaRPr lang="ru-RU" sz="1400" dirty="0" smtClean="0">
              <a:solidFill>
                <a:prstClr val="black"/>
              </a:solidFill>
            </a:endParaRPr>
          </a:p>
          <a:p>
            <a:endParaRPr lang="ru-RU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884674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323528" y="703826"/>
            <a:ext cx="565136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51520" y="6453336"/>
            <a:ext cx="860621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40309" y="254201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E20000"/>
                </a:solidFill>
              </a:rPr>
              <a:t>Подводя итог …</a:t>
            </a:r>
            <a:endParaRPr lang="ru-RU" sz="2800" b="1" dirty="0">
              <a:solidFill>
                <a:srgbClr val="E20000"/>
              </a:solidFill>
            </a:endParaRPr>
          </a:p>
        </p:txBody>
      </p:sp>
      <p:pic>
        <p:nvPicPr>
          <p:cNvPr id="2051" name="Picture 3" descr="C:\Users\Sony\Desktop\Dinitrol призентация\логотипы\Логотип DINITROL.wm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84168" y="294056"/>
            <a:ext cx="2913037" cy="44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00038" y="6465888"/>
            <a:ext cx="86074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 </a:t>
            </a:r>
            <a:r>
              <a:rPr lang="ru-RU" altLang="ru-RU" sz="1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,</a:t>
            </a:r>
            <a:endParaRPr lang="ru-RU" altLang="ru-RU" sz="1200" dirty="0" smtClean="0">
              <a:solidFill>
                <a:srgbClr val="000000"/>
              </a:solidFill>
              <a:latin typeface="Arial" charset="0"/>
              <a:ea typeface="Microsoft YaHei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1271" y="544985"/>
            <a:ext cx="781418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pc="5" dirty="0">
              <a:highlight>
                <a:srgbClr val="FFFF00"/>
              </a:highlight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Коррозия была и остается проблемой для автомобилей. Основная причина поломок электротехнических и других </a:t>
            </a:r>
            <a:r>
              <a:rPr lang="ru-RU" dirty="0" smtClean="0"/>
              <a:t>компонентов - </a:t>
            </a:r>
            <a:r>
              <a:rPr lang="ru-RU" dirty="0"/>
              <a:t>коррозия</a:t>
            </a:r>
            <a:r>
              <a:rPr lang="ru-RU" dirty="0" smtClean="0"/>
              <a:t>.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Мнение в том, что с коррозией ничего нельзя сделать ошибочно</a:t>
            </a:r>
            <a:r>
              <a:rPr lang="ru-RU" dirty="0" smtClean="0"/>
              <a:t>.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Издержки связанные с коррозией велики на этапе пользования автомобилем и влияют на стоимость авто на вторичном рынке. В то же время своевременная антикоррозийная защита обеспечит потенциальную экономию</a:t>
            </a:r>
            <a:r>
              <a:rPr lang="ru-RU" dirty="0" smtClean="0"/>
              <a:t>.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Не вся коррозия на автомобиле вызывает «красную ржавчину</a:t>
            </a:r>
            <a:r>
              <a:rPr lang="ru-RU" dirty="0" smtClean="0"/>
              <a:t>». Кроме </a:t>
            </a:r>
            <a:r>
              <a:rPr lang="ru-RU" dirty="0"/>
              <a:t>потери внешнего вида ЛКП существуют более опасные последствия коррозии, например потеря жесткости конструкции транспортного средства, в </a:t>
            </a:r>
            <a:r>
              <a:rPr lang="ru-RU" dirty="0" err="1"/>
              <a:t>т.ч</a:t>
            </a:r>
            <a:r>
              <a:rPr lang="ru-RU" dirty="0"/>
              <a:t>. на сварных швах и местах крепления деталей.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Небольшие расходы на предотвращение коррозии могут обеспечить высокую эффективность затрат.</a:t>
            </a:r>
          </a:p>
        </p:txBody>
      </p:sp>
      <p:pic>
        <p:nvPicPr>
          <p:cNvPr id="9" name="Picture 6" descr="http://www.vsluh.ru/system/post_images/large/251/251515/%D0%94%D0%B5%D0%BD%D0%B5%D0%B3%20%D0%BD%D0%B5%D1%82%20-%20%D1%84%D0%BE%D1%82%D0%BE%20%D0%93%D0%B0%D0%BB%D0%B8%D0%BD%D1%8B%20%D0%90%D0%BA%D0%B8%D0%BC%D0%BE%D0%B2%D0%BE%D0%B9.jpg?134312541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436096" y="4279800"/>
            <a:ext cx="3147198" cy="213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9020406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323528" y="703826"/>
            <a:ext cx="565136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51520" y="6453336"/>
            <a:ext cx="860621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8730" y="908720"/>
            <a:ext cx="84795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Гарантия </a:t>
            </a:r>
            <a:r>
              <a:rPr lang="ru-RU" dirty="0">
                <a:solidFill>
                  <a:prstClr val="black"/>
                </a:solidFill>
              </a:rPr>
              <a:t>на кузов автомобиля до появления первой сквозной коррозии является одним из основных показателей.</a:t>
            </a:r>
          </a:p>
          <a:p>
            <a:r>
              <a:rPr lang="ru-RU" dirty="0">
                <a:solidFill>
                  <a:prstClr val="black"/>
                </a:solidFill>
              </a:rPr>
              <a:t>	З</a:t>
            </a:r>
            <a:r>
              <a:rPr lang="ru-RU" dirty="0" smtClean="0">
                <a:solidFill>
                  <a:prstClr val="black"/>
                </a:solidFill>
              </a:rPr>
              <a:t>ачем </a:t>
            </a:r>
            <a:r>
              <a:rPr lang="ru-RU" dirty="0">
                <a:solidFill>
                  <a:prstClr val="black"/>
                </a:solidFill>
              </a:rPr>
              <a:t>же говорить о том, что не актуально</a:t>
            </a:r>
            <a:r>
              <a:rPr lang="ru-RU" dirty="0" smtClean="0">
                <a:solidFill>
                  <a:prstClr val="black"/>
                </a:solidFill>
              </a:rPr>
              <a:t>?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0531" y="226772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E20000"/>
                </a:solidFill>
              </a:rPr>
              <a:t>Заблуждения о гарантии</a:t>
            </a:r>
            <a:endParaRPr lang="ru-RU" sz="2800" b="1" dirty="0">
              <a:solidFill>
                <a:srgbClr val="E20000"/>
              </a:solidFill>
            </a:endParaRPr>
          </a:p>
        </p:txBody>
      </p:sp>
      <p:pic>
        <p:nvPicPr>
          <p:cNvPr id="2051" name="Picture 3" descr="C:\Users\Sony\Desktop\Dinitrol призентация\логотипы\Логотип DINITROL.wm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84168" y="294056"/>
            <a:ext cx="2913037" cy="44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00038" y="6465888"/>
            <a:ext cx="86074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 </a:t>
            </a:r>
            <a:r>
              <a:rPr lang="ru-RU" altLang="ru-RU" sz="1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,</a:t>
            </a:r>
            <a:endParaRPr lang="ru-RU" altLang="ru-RU" sz="1200" dirty="0" smtClean="0">
              <a:solidFill>
                <a:srgbClr val="000000"/>
              </a:solidFill>
              <a:latin typeface="Arial" charset="0"/>
              <a:ea typeface="Microsoft YaHei" pitchFamily="34" charset="-122"/>
            </a:endParaRPr>
          </a:p>
        </p:txBody>
      </p:sp>
      <p:pic>
        <p:nvPicPr>
          <p:cNvPr id="23554" name="Picture 2" descr="http://macksfield.files.wordpress.com/2008/07/rusty_c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43608" y="1988840"/>
            <a:ext cx="7107434" cy="419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426768" y="2132856"/>
            <a:ext cx="2809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228184" y="3068960"/>
            <a:ext cx="2642542" cy="1152128"/>
          </a:xfrm>
          <a:prstGeom prst="rect">
            <a:avLst/>
          </a:prstGeom>
          <a:solidFill>
            <a:srgbClr val="7030A0">
              <a:alpha val="0"/>
            </a:srgbClr>
          </a:solidFill>
          <a:ln w="41275" cap="rnd" cmpd="sng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1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cap="all" normalizeH="1" dirty="0" smtClean="0">
                <a:solidFill>
                  <a:srgbClr val="7030A0"/>
                </a:solidFill>
              </a:rPr>
              <a:t>Честная  гарантия </a:t>
            </a:r>
            <a:endParaRPr lang="ru-RU" sz="1200" b="1" cap="all" normalizeH="1" dirty="0">
              <a:solidFill>
                <a:srgbClr val="7030A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7030A0"/>
                </a:solidFill>
              </a:rPr>
              <a:t>от признаков коррозии, а не от сквозных дыр*</a:t>
            </a:r>
          </a:p>
          <a:p>
            <a:pPr algn="ctr"/>
            <a:r>
              <a:rPr lang="ru-RU" sz="1400" b="1" dirty="0" smtClean="0">
                <a:solidFill>
                  <a:srgbClr val="7030A0"/>
                </a:solidFill>
              </a:rPr>
              <a:t>*см. любую сервисную книжку</a:t>
            </a:r>
            <a:endParaRPr lang="ru-RU" sz="1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61124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323528" y="703826"/>
            <a:ext cx="565136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51520" y="6453336"/>
            <a:ext cx="860621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37977" y="908720"/>
            <a:ext cx="84795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1.«Иномарки не ржавеют»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 Шведский Институт </a:t>
            </a:r>
            <a:r>
              <a:rPr lang="ru-RU" dirty="0">
                <a:solidFill>
                  <a:prstClr val="black"/>
                </a:solidFill>
              </a:rPr>
              <a:t>М</a:t>
            </a:r>
            <a:r>
              <a:rPr lang="ru-RU" dirty="0" smtClean="0">
                <a:solidFill>
                  <a:prstClr val="black"/>
                </a:solidFill>
              </a:rPr>
              <a:t>еталла и Коррозии раз </a:t>
            </a:r>
            <a:r>
              <a:rPr lang="ru-RU" dirty="0">
                <a:solidFill>
                  <a:prstClr val="black"/>
                </a:solidFill>
              </a:rPr>
              <a:t>в три-четыре года </a:t>
            </a:r>
            <a:r>
              <a:rPr lang="ru-RU" dirty="0" smtClean="0">
                <a:solidFill>
                  <a:prstClr val="black"/>
                </a:solidFill>
              </a:rPr>
              <a:t>организуют изучение </a:t>
            </a:r>
            <a:r>
              <a:rPr lang="ru-RU" dirty="0">
                <a:solidFill>
                  <a:prstClr val="black"/>
                </a:solidFill>
              </a:rPr>
              <a:t>коррозионных поражений автомобильных кузовов </a:t>
            </a:r>
            <a:r>
              <a:rPr lang="ru-RU" dirty="0" smtClean="0">
                <a:solidFill>
                  <a:prstClr val="black"/>
                </a:solidFill>
              </a:rPr>
              <a:t>популярных </a:t>
            </a:r>
            <a:r>
              <a:rPr lang="ru-RU" dirty="0">
                <a:solidFill>
                  <a:prstClr val="black"/>
                </a:solidFill>
              </a:rPr>
              <a:t>в Европе марок и моделей. </a:t>
            </a:r>
            <a:endParaRPr lang="ru-RU" dirty="0" smtClean="0">
              <a:solidFill>
                <a:prstClr val="black"/>
              </a:solidFill>
            </a:endParaRPr>
          </a:p>
          <a:p>
            <a:r>
              <a:rPr lang="ru-RU" dirty="0" smtClean="0">
                <a:solidFill>
                  <a:prstClr val="black"/>
                </a:solidFill>
              </a:rPr>
              <a:t> Институт доказывает - кузов поражен коррозией. </a:t>
            </a:r>
            <a:r>
              <a:rPr lang="ru-RU" dirty="0">
                <a:solidFill>
                  <a:prstClr val="black"/>
                </a:solidFill>
              </a:rPr>
              <a:t>И </a:t>
            </a:r>
            <a:r>
              <a:rPr lang="ru-RU" b="1" i="1" dirty="0" smtClean="0">
                <a:solidFill>
                  <a:srgbClr val="0070C0"/>
                </a:solidFill>
              </a:rPr>
              <a:t>рекомендует регулярную антикоррозионную обработку</a:t>
            </a:r>
            <a:r>
              <a:rPr lang="ru-RU" dirty="0" smtClean="0">
                <a:solidFill>
                  <a:prstClr val="black"/>
                </a:solidFill>
              </a:rPr>
              <a:t> всем машинам </a:t>
            </a:r>
            <a:r>
              <a:rPr lang="ru-RU" dirty="0">
                <a:solidFill>
                  <a:prstClr val="black"/>
                </a:solidFill>
              </a:rPr>
              <a:t>без исключения. </a:t>
            </a:r>
            <a:endParaRPr lang="ru-RU" dirty="0" smtClean="0">
              <a:solidFill>
                <a:prstClr val="black"/>
              </a:solidFill>
            </a:endParaRPr>
          </a:p>
          <a:p>
            <a:r>
              <a:rPr lang="ru-RU" dirty="0" smtClean="0">
                <a:solidFill>
                  <a:prstClr val="black"/>
                </a:solidFill>
              </a:rPr>
              <a:t> Стоит учитывать что Европейские автомобили эксплуатируются  в более благоприятных условиях.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0531" y="226772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E20000"/>
                </a:solidFill>
              </a:rPr>
              <a:t>Заблуждения о гарантии</a:t>
            </a:r>
            <a:endParaRPr lang="ru-RU" sz="2800" b="1" dirty="0">
              <a:solidFill>
                <a:srgbClr val="E20000"/>
              </a:solidFill>
            </a:endParaRPr>
          </a:p>
        </p:txBody>
      </p:sp>
      <p:pic>
        <p:nvPicPr>
          <p:cNvPr id="2051" name="Picture 3" descr="C:\Users\Sony\Desktop\Dinitrol призентация\логотипы\Логотип DINITROL.wm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84168" y="294056"/>
            <a:ext cx="2913037" cy="44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00038" y="6465888"/>
            <a:ext cx="86074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,</a:t>
            </a:r>
            <a:endParaRPr lang="ru-RU" altLang="ru-RU" sz="1200" dirty="0" smtClean="0">
              <a:solidFill>
                <a:srgbClr val="000000"/>
              </a:solidFill>
              <a:latin typeface="Arial" charset="0"/>
              <a:ea typeface="Microsoft YaHei" pitchFamily="34" charset="-122"/>
            </a:endParaRPr>
          </a:p>
        </p:txBody>
      </p:sp>
      <p:pic>
        <p:nvPicPr>
          <p:cNvPr id="9" name="Рисунок 8" descr="https://pp.vk.me/c10660/u8049058/141884438/z_ef58e39e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210265" y="2924944"/>
            <a:ext cx="4587319" cy="3068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pp.vk.me/c310628/v310628351/8bb7/H3xEJH8MdrE.jp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72879" y="3501008"/>
            <a:ext cx="3978324" cy="28036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79262533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323528" y="703826"/>
            <a:ext cx="565136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51520" y="6453336"/>
            <a:ext cx="860621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23528" y="836712"/>
            <a:ext cx="847957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2. «Гарантия </a:t>
            </a:r>
            <a:r>
              <a:rPr lang="ru-RU" dirty="0">
                <a:solidFill>
                  <a:prstClr val="black"/>
                </a:solidFill>
              </a:rPr>
              <a:t>на кузов от коррозионного </a:t>
            </a:r>
            <a:r>
              <a:rPr lang="ru-RU" dirty="0" smtClean="0">
                <a:solidFill>
                  <a:prstClr val="black"/>
                </a:solidFill>
              </a:rPr>
              <a:t>поражения»</a:t>
            </a:r>
            <a:endParaRPr lang="ru-RU" dirty="0">
              <a:solidFill>
                <a:prstClr val="black"/>
              </a:solidFill>
            </a:endParaRPr>
          </a:p>
          <a:p>
            <a:r>
              <a:rPr lang="ru-RU" dirty="0">
                <a:solidFill>
                  <a:prstClr val="black"/>
                </a:solidFill>
              </a:rPr>
              <a:t>Г</a:t>
            </a:r>
            <a:r>
              <a:rPr lang="ru-RU" dirty="0" smtClean="0">
                <a:solidFill>
                  <a:prstClr val="black"/>
                </a:solidFill>
              </a:rPr>
              <a:t>арантия </a:t>
            </a:r>
            <a:r>
              <a:rPr lang="ru-RU" dirty="0">
                <a:solidFill>
                  <a:prstClr val="black"/>
                </a:solidFill>
              </a:rPr>
              <a:t>дается </a:t>
            </a:r>
            <a:r>
              <a:rPr lang="ru-RU" dirty="0" smtClean="0">
                <a:solidFill>
                  <a:prstClr val="black"/>
                </a:solidFill>
              </a:rPr>
              <a:t>на «</a:t>
            </a:r>
            <a:r>
              <a:rPr lang="ru-RU" dirty="0">
                <a:solidFill>
                  <a:prstClr val="black"/>
                </a:solidFill>
              </a:rPr>
              <a:t>перфорированную ржавчину». То есть на срок </a:t>
            </a:r>
            <a:r>
              <a:rPr lang="ru-RU" b="1" i="1" dirty="0">
                <a:solidFill>
                  <a:srgbClr val="0070C0"/>
                </a:solidFill>
              </a:rPr>
              <a:t>до появления сквозных </a:t>
            </a:r>
            <a:r>
              <a:rPr lang="ru-RU" b="1" i="1" dirty="0" smtClean="0">
                <a:solidFill>
                  <a:srgbClr val="0070C0"/>
                </a:solidFill>
              </a:rPr>
              <a:t>дыр</a:t>
            </a:r>
            <a:r>
              <a:rPr lang="ru-RU" dirty="0" smtClean="0">
                <a:solidFill>
                  <a:prstClr val="black"/>
                </a:solidFill>
              </a:rPr>
              <a:t>.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В «сервисных книжках» популярных в России марок прописаны </a:t>
            </a:r>
            <a:r>
              <a:rPr lang="ru-RU" b="1" i="1" dirty="0" smtClean="0">
                <a:solidFill>
                  <a:srgbClr val="0070C0"/>
                </a:solidFill>
              </a:rPr>
              <a:t>невыполнимые условия</a:t>
            </a:r>
            <a:r>
              <a:rPr lang="ru-RU" dirty="0" smtClean="0">
                <a:solidFill>
                  <a:prstClr val="black"/>
                </a:solidFill>
              </a:rPr>
              <a:t> для сохранения даже такой гарантии.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Например гарантия </a:t>
            </a:r>
            <a:r>
              <a:rPr lang="ru-RU" dirty="0">
                <a:solidFill>
                  <a:prstClr val="black"/>
                </a:solidFill>
              </a:rPr>
              <a:t>не распространяется на</a:t>
            </a:r>
            <a:r>
              <a:rPr lang="ru-RU" dirty="0" smtClean="0">
                <a:solidFill>
                  <a:prstClr val="black"/>
                </a:solidFill>
              </a:rPr>
              <a:t>:</a:t>
            </a:r>
            <a:endParaRPr lang="ru-RU" dirty="0">
              <a:solidFill>
                <a:prstClr val="black"/>
              </a:solidFill>
            </a:endParaRPr>
          </a:p>
          <a:p>
            <a:r>
              <a:rPr lang="ru-RU" dirty="0" smtClean="0">
                <a:solidFill>
                  <a:prstClr val="black"/>
                </a:solidFill>
              </a:rPr>
              <a:t>- «…повреждения </a:t>
            </a:r>
            <a:r>
              <a:rPr lang="ru-RU" dirty="0">
                <a:solidFill>
                  <a:prstClr val="black"/>
                </a:solidFill>
              </a:rPr>
              <a:t>или коррозии кузова, возникшие в результате воздействия каких-либо внешних факторов, включая: сколы и царапины от камней, воздействие соли, сока и почек деревьев, птичьего помета, града, кислотных дождей, стихийных </a:t>
            </a:r>
            <a:r>
              <a:rPr lang="ru-RU" dirty="0" smtClean="0">
                <a:solidFill>
                  <a:prstClr val="black"/>
                </a:solidFill>
              </a:rPr>
              <a:t>бедствий» </a:t>
            </a:r>
            <a:endParaRPr lang="ru-RU" dirty="0">
              <a:solidFill>
                <a:prstClr val="black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</a:rPr>
              <a:t>«…полировки</a:t>
            </a:r>
            <a:r>
              <a:rPr lang="ru-RU" dirty="0">
                <a:solidFill>
                  <a:prstClr val="black"/>
                </a:solidFill>
              </a:rPr>
              <a:t>, </a:t>
            </a:r>
            <a:r>
              <a:rPr lang="ru-RU" dirty="0" smtClean="0">
                <a:solidFill>
                  <a:prstClr val="black"/>
                </a:solidFill>
              </a:rPr>
              <a:t>чистки» </a:t>
            </a:r>
          </a:p>
          <a:p>
            <a:endParaRPr lang="ru-RU" dirty="0" smtClean="0">
              <a:solidFill>
                <a:prstClr val="black"/>
              </a:solidFill>
            </a:endParaRPr>
          </a:p>
          <a:p>
            <a:r>
              <a:rPr lang="ru-RU" dirty="0" smtClean="0">
                <a:solidFill>
                  <a:prstClr val="black"/>
                </a:solidFill>
              </a:rPr>
              <a:t>При этом должен проводиться осмотр </a:t>
            </a:r>
            <a:r>
              <a:rPr lang="ru-RU" dirty="0">
                <a:solidFill>
                  <a:prstClr val="black"/>
                </a:solidFill>
              </a:rPr>
              <a:t>кузова </a:t>
            </a:r>
            <a:r>
              <a:rPr lang="ru-RU" dirty="0" smtClean="0">
                <a:solidFill>
                  <a:prstClr val="black"/>
                </a:solidFill>
              </a:rPr>
              <a:t>в сервисных центрах </a:t>
            </a:r>
            <a:r>
              <a:rPr lang="ru-RU" dirty="0">
                <a:solidFill>
                  <a:prstClr val="black"/>
                </a:solidFill>
              </a:rPr>
              <a:t>официальных </a:t>
            </a:r>
            <a:r>
              <a:rPr lang="ru-RU" dirty="0" smtClean="0">
                <a:solidFill>
                  <a:prstClr val="black"/>
                </a:solidFill>
              </a:rPr>
              <a:t>Дилеров и « Для </a:t>
            </a:r>
            <a:r>
              <a:rPr lang="ru-RU" dirty="0">
                <a:solidFill>
                  <a:prstClr val="black"/>
                </a:solidFill>
              </a:rPr>
              <a:t>сохранения права на Антикоррозионную Гарантию кузова и лакокрасочного покрытия, Владелец автомобиля в течение месяца после осмотра, во время которого он был уведомлен о необходимости устранения дефектов лакокрасочного покрытия кузова, обязан обратиться к специалистам кузовного ремонта официального Дилера для проведения </a:t>
            </a:r>
            <a:r>
              <a:rPr lang="ru-RU" sz="2000" b="1" i="1" dirty="0">
                <a:solidFill>
                  <a:srgbClr val="FF0000"/>
                </a:solidFill>
              </a:rPr>
              <a:t>за свой счет </a:t>
            </a:r>
            <a:r>
              <a:rPr lang="ru-RU" dirty="0" smtClean="0">
                <a:solidFill>
                  <a:prstClr val="black"/>
                </a:solidFill>
              </a:rPr>
              <a:t>ремонта»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0531" y="226772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E20000"/>
                </a:solidFill>
              </a:rPr>
              <a:t>Заблуждения о гарантии</a:t>
            </a:r>
            <a:endParaRPr lang="ru-RU" sz="2800" b="1" dirty="0">
              <a:solidFill>
                <a:srgbClr val="E20000"/>
              </a:solidFill>
            </a:endParaRPr>
          </a:p>
        </p:txBody>
      </p:sp>
      <p:pic>
        <p:nvPicPr>
          <p:cNvPr id="2051" name="Picture 3" descr="C:\Users\Sony\Desktop\Dinitrol призентация\логотипы\Логотип DINITROL.wm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84168" y="294056"/>
            <a:ext cx="2913037" cy="44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00038" y="6465888"/>
            <a:ext cx="86074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,</a:t>
            </a:r>
            <a:endParaRPr lang="ru-RU" altLang="ru-RU" sz="1200" dirty="0" smtClean="0">
              <a:solidFill>
                <a:srgbClr val="000000"/>
              </a:solidFill>
              <a:latin typeface="Arial" charset="0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10714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323528" y="703826"/>
            <a:ext cx="565136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51520" y="6453336"/>
            <a:ext cx="860621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23528" y="226771"/>
            <a:ext cx="54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E20000"/>
                </a:solidFill>
              </a:rPr>
              <a:t>Почему </a:t>
            </a:r>
            <a:r>
              <a:rPr lang="ru-RU" sz="2800" b="1" dirty="0" smtClean="0">
                <a:solidFill>
                  <a:srgbClr val="E20000"/>
                </a:solidFill>
              </a:rPr>
              <a:t>необходима антикоррозийная защита</a:t>
            </a:r>
            <a:endParaRPr lang="ru-RU" sz="2800" b="1" dirty="0">
              <a:solidFill>
                <a:srgbClr val="E20000"/>
              </a:solidFill>
            </a:endParaRPr>
          </a:p>
        </p:txBody>
      </p:sp>
      <p:pic>
        <p:nvPicPr>
          <p:cNvPr id="2051" name="Picture 3" descr="C:\Users\Sony\Desktop\Dinitrol призентация\логотипы\Логотип DINITROL.wm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84168" y="294056"/>
            <a:ext cx="2913037" cy="44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00038" y="6465888"/>
            <a:ext cx="86074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 </a:t>
            </a:r>
            <a:r>
              <a:rPr lang="ru-RU" altLang="ru-RU" sz="1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,</a:t>
            </a:r>
            <a:endParaRPr lang="ru-RU" altLang="ru-RU" sz="1200" dirty="0" smtClean="0">
              <a:solidFill>
                <a:srgbClr val="000000"/>
              </a:solidFill>
              <a:latin typeface="Arial" charset="0"/>
              <a:ea typeface="Microsoft YaHei" pitchFamily="34" charset="-122"/>
            </a:endParaRPr>
          </a:p>
        </p:txBody>
      </p:sp>
      <p:graphicFrame>
        <p:nvGraphicFramePr>
          <p:cNvPr id="1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417481191"/>
              </p:ext>
            </p:extLst>
          </p:nvPr>
        </p:nvGraphicFramePr>
        <p:xfrm>
          <a:off x="1187624" y="2411801"/>
          <a:ext cx="6551612" cy="3940175"/>
        </p:xfrm>
        <a:graphic>
          <a:graphicData uri="http://schemas.openxmlformats.org/presentationml/2006/ole">
            <p:oleObj spid="_x0000_s9264" name="Document" r:id="rId5" imgW="5304307" imgH="3196330" progId="Word.Document.8">
              <p:embed/>
            </p:oleObj>
          </a:graphicData>
        </a:graphic>
      </p:graphicFrame>
      <p:pic>
        <p:nvPicPr>
          <p:cNvPr id="17" name="Picture 3" descr="C:\Users\Sony\Documents\Dinitrol призентация\картинки\шик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711610" y="981579"/>
            <a:ext cx="3238500" cy="46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1432839"/>
            <a:ext cx="8365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Исследования Шведского института коррозии.</a:t>
            </a:r>
          </a:p>
          <a:p>
            <a:r>
              <a:rPr lang="ru-RU" dirty="0"/>
              <a:t>	25 лет проводят постоянное изучение проблемы коррозии автомобилей. Исследования финансируются и автомобильной промышленностью.</a:t>
            </a:r>
          </a:p>
        </p:txBody>
      </p:sp>
    </p:spTree>
    <p:extLst>
      <p:ext uri="{BB962C8B-B14F-4D97-AF65-F5344CB8AC3E}">
        <p14:creationId xmlns:p14="http://schemas.microsoft.com/office/powerpoint/2010/main" xmlns="" val="11325922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323528" y="703826"/>
            <a:ext cx="565136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51520" y="6453336"/>
            <a:ext cx="860621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 descr="C:\Users\Sony\Desktop\Dinitrol призентация\логотипы\Логотип DINITROL.wm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84168" y="294056"/>
            <a:ext cx="2913037" cy="44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00038" y="6465888"/>
            <a:ext cx="86074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,</a:t>
            </a:r>
            <a:endParaRPr lang="ru-RU" altLang="ru-RU" sz="1200" dirty="0" smtClean="0">
              <a:solidFill>
                <a:srgbClr val="000000"/>
              </a:solidFill>
              <a:latin typeface="Arial" charset="0"/>
              <a:ea typeface="Microsoft YaHei" pitchFamily="34" charset="-122"/>
            </a:endParaRPr>
          </a:p>
        </p:txBody>
      </p:sp>
      <p:pic>
        <p:nvPicPr>
          <p:cNvPr id="10" name="Picture 3" descr="DSCN5273A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860032" y="1583779"/>
            <a:ext cx="3607659" cy="480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DSCN5272A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83568" y="1620435"/>
            <a:ext cx="3627512" cy="477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Sony\Documents\Dinitrol призентация\картинки\шик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689771" y="1052736"/>
            <a:ext cx="3238500" cy="46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3528" y="260512"/>
            <a:ext cx="54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E20000"/>
                </a:solidFill>
              </a:rPr>
              <a:t>Почему </a:t>
            </a:r>
            <a:r>
              <a:rPr lang="ru-RU" sz="2800" b="1" dirty="0" smtClean="0">
                <a:solidFill>
                  <a:srgbClr val="E20000"/>
                </a:solidFill>
              </a:rPr>
              <a:t>необходима антикоррозийная защита</a:t>
            </a:r>
            <a:endParaRPr lang="ru-RU" sz="2800" b="1" dirty="0">
              <a:solidFill>
                <a:srgbClr val="E2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82665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323528" y="703826"/>
            <a:ext cx="565136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51520" y="6453336"/>
            <a:ext cx="860621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78164" y="1364224"/>
            <a:ext cx="835292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Dinol</a:t>
            </a:r>
            <a:r>
              <a:rPr lang="en-US" dirty="0" smtClean="0">
                <a:solidFill>
                  <a:prstClr val="black"/>
                </a:solidFill>
              </a:rPr>
              <a:t> AB –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>
                <a:solidFill>
                  <a:prstClr val="black"/>
                </a:solidFill>
              </a:rPr>
              <a:t>ф</a:t>
            </a:r>
            <a:r>
              <a:rPr lang="ru-RU" dirty="0" smtClean="0">
                <a:solidFill>
                  <a:prstClr val="black"/>
                </a:solidFill>
              </a:rPr>
              <a:t>ормально шведский, а фактически транснациональный химический концерн. 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Объединил под своим началом </a:t>
            </a:r>
            <a:r>
              <a:rPr lang="en-US" dirty="0" err="1" smtClean="0">
                <a:solidFill>
                  <a:prstClr val="black"/>
                </a:solidFill>
              </a:rPr>
              <a:t>Purmo</a:t>
            </a:r>
            <a:r>
              <a:rPr lang="ru-RU" dirty="0" smtClean="0">
                <a:solidFill>
                  <a:prstClr val="black"/>
                </a:solidFill>
              </a:rPr>
              <a:t> (Германия) и</a:t>
            </a:r>
            <a:r>
              <a:rPr lang="en-US" dirty="0" smtClean="0">
                <a:solidFill>
                  <a:prstClr val="black"/>
                </a:solidFill>
              </a:rPr>
              <a:t> Tuff-</a:t>
            </a:r>
            <a:r>
              <a:rPr lang="en-US" dirty="0" err="1" smtClean="0">
                <a:solidFill>
                  <a:prstClr val="black"/>
                </a:solidFill>
              </a:rPr>
              <a:t>Kote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Dinol</a:t>
            </a:r>
            <a:r>
              <a:rPr lang="ru-RU" dirty="0" smtClean="0">
                <a:solidFill>
                  <a:prstClr val="black"/>
                </a:solidFill>
              </a:rPr>
              <a:t> (США).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Вошел в крупнейшую химико-технологическую корпорацию </a:t>
            </a:r>
            <a:r>
              <a:rPr lang="en-US" dirty="0" smtClean="0">
                <a:solidFill>
                  <a:prstClr val="black"/>
                </a:solidFill>
              </a:rPr>
              <a:t>TOGO Group</a:t>
            </a:r>
            <a:r>
              <a:rPr lang="ru-RU" dirty="0" smtClean="0">
                <a:solidFill>
                  <a:prstClr val="black"/>
                </a:solidFill>
              </a:rPr>
              <a:t>.</a:t>
            </a:r>
          </a:p>
          <a:p>
            <a:endParaRPr lang="ru-RU" dirty="0">
              <a:solidFill>
                <a:prstClr val="black"/>
              </a:solidFill>
            </a:endParaRPr>
          </a:p>
          <a:p>
            <a:r>
              <a:rPr lang="ru-RU" dirty="0" smtClean="0">
                <a:solidFill>
                  <a:prstClr val="black"/>
                </a:solidFill>
              </a:rPr>
              <a:t>Первый шаг в создании профессиональной антикоррозионной защиты в 20 годы совершил хирург Свен Джонсон. Он нашел </a:t>
            </a:r>
            <a:r>
              <a:rPr lang="ru-RU" dirty="0" err="1" smtClean="0">
                <a:solidFill>
                  <a:prstClr val="black"/>
                </a:solidFill>
              </a:rPr>
              <a:t>нитросоединения</a:t>
            </a:r>
            <a:r>
              <a:rPr lang="ru-RU" dirty="0" smtClean="0">
                <a:solidFill>
                  <a:prstClr val="black"/>
                </a:solidFill>
              </a:rPr>
              <a:t>-вещества, способные защитить хирургический  инструмент от коррозии за счет тончайшей ингибирующей пленки.</a:t>
            </a:r>
          </a:p>
          <a:p>
            <a:endParaRPr lang="ru-RU" dirty="0">
              <a:solidFill>
                <a:prstClr val="black"/>
              </a:solidFill>
            </a:endParaRPr>
          </a:p>
          <a:p>
            <a:r>
              <a:rPr lang="ru-RU" dirty="0" smtClean="0">
                <a:solidFill>
                  <a:prstClr val="black"/>
                </a:solidFill>
              </a:rPr>
              <a:t>Он запатентовал способ защиты от коррозии в 25 странах.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В 1947 году начался серийный выпуск препарата, названного «Антикоррозионный материал «</a:t>
            </a:r>
            <a:r>
              <a:rPr lang="ru-RU" dirty="0" err="1" smtClean="0">
                <a:solidFill>
                  <a:prstClr val="black"/>
                </a:solidFill>
              </a:rPr>
              <a:t>Динитрол</a:t>
            </a:r>
            <a:r>
              <a:rPr lang="ru-RU" dirty="0" smtClean="0">
                <a:solidFill>
                  <a:prstClr val="black"/>
                </a:solidFill>
              </a:rPr>
              <a:t>»</a:t>
            </a:r>
          </a:p>
          <a:p>
            <a:endParaRPr lang="ru-RU" dirty="0">
              <a:solidFill>
                <a:prstClr val="black"/>
              </a:solidFill>
            </a:endParaRPr>
          </a:p>
          <a:p>
            <a:r>
              <a:rPr lang="ru-RU" dirty="0">
                <a:solidFill>
                  <a:prstClr val="black"/>
                </a:solidFill>
              </a:rPr>
              <a:t>Б</a:t>
            </a:r>
            <a:r>
              <a:rPr lang="ru-RU" dirty="0" smtClean="0">
                <a:solidFill>
                  <a:prstClr val="black"/>
                </a:solidFill>
              </a:rPr>
              <a:t>ыла разработана первая в антикоррозионном деле система обработки скрытых полостей, материал плюс </a:t>
            </a:r>
            <a:r>
              <a:rPr lang="ru-RU" dirty="0">
                <a:solidFill>
                  <a:prstClr val="black"/>
                </a:solidFill>
              </a:rPr>
              <a:t>т</a:t>
            </a:r>
            <a:r>
              <a:rPr lang="ru-RU" dirty="0" smtClean="0">
                <a:solidFill>
                  <a:prstClr val="black"/>
                </a:solidFill>
              </a:rPr>
              <a:t>ехнология обработки, ныне известная как </a:t>
            </a:r>
            <a:r>
              <a:rPr lang="en-US" dirty="0" smtClean="0">
                <a:solidFill>
                  <a:prstClr val="black"/>
                </a:solidFill>
              </a:rPr>
              <a:t>ML-</a:t>
            </a:r>
            <a:r>
              <a:rPr lang="ru-RU" dirty="0" smtClean="0">
                <a:solidFill>
                  <a:prstClr val="black"/>
                </a:solidFill>
              </a:rPr>
              <a:t>метод. Сейчас многие автопроизводители  предусматривают технологические отверстия для </a:t>
            </a:r>
            <a:r>
              <a:rPr lang="en-US" dirty="0" smtClean="0">
                <a:solidFill>
                  <a:prstClr val="black"/>
                </a:solidFill>
              </a:rPr>
              <a:t>ML-</a:t>
            </a:r>
            <a:r>
              <a:rPr lang="ru-RU" dirty="0" smtClean="0">
                <a:solidFill>
                  <a:prstClr val="black"/>
                </a:solidFill>
              </a:rPr>
              <a:t>обработки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0038" y="226772"/>
            <a:ext cx="59075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E20000"/>
                </a:solidFill>
              </a:rPr>
              <a:t>История появления профессиональных составов </a:t>
            </a:r>
            <a:r>
              <a:rPr lang="en-US" sz="2800" b="1" dirty="0" err="1" smtClean="0">
                <a:solidFill>
                  <a:srgbClr val="E20000"/>
                </a:solidFill>
              </a:rPr>
              <a:t>Dinitrol</a:t>
            </a:r>
            <a:endParaRPr lang="ru-RU" sz="2800" b="1" dirty="0">
              <a:solidFill>
                <a:srgbClr val="E20000"/>
              </a:solidFill>
            </a:endParaRPr>
          </a:p>
        </p:txBody>
      </p:sp>
      <p:pic>
        <p:nvPicPr>
          <p:cNvPr id="2051" name="Picture 3" descr="C:\Users\Sony\Desktop\Dinitrol призентация\логотипы\Логотип DINITROL.wm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84168" y="294056"/>
            <a:ext cx="2913037" cy="44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00038" y="6465888"/>
            <a:ext cx="86074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 ООО «ЮВК» официальный дистрибьютор концернов DINOL </a:t>
            </a:r>
            <a:r>
              <a:rPr lang="ru-RU" altLang="ru-RU" sz="12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GmbH</a:t>
            </a:r>
            <a:r>
              <a:rPr lang="ru-RU" altLang="ru-RU" sz="1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 и </a:t>
            </a:r>
            <a:r>
              <a:rPr lang="ru-RU" altLang="ru-RU" sz="1200" dirty="0" err="1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Equalizer</a:t>
            </a:r>
            <a:r>
              <a:rPr lang="ru-RU" altLang="ru-RU" sz="1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xmlns="" val="3258757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323528" y="703826"/>
            <a:ext cx="565136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51520" y="6453336"/>
            <a:ext cx="860621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 descr="C:\Users\Sony\Desktop\Dinitrol призентация\логотипы\Логотип DINITROL.wm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84168" y="294056"/>
            <a:ext cx="2913037" cy="44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00038" y="6465888"/>
            <a:ext cx="86074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,</a:t>
            </a:r>
            <a:endParaRPr lang="ru-RU" altLang="ru-RU" sz="1200" dirty="0" smtClean="0">
              <a:solidFill>
                <a:srgbClr val="000000"/>
              </a:solidFill>
              <a:latin typeface="Arial" charset="0"/>
              <a:ea typeface="Microsoft YaHei" pitchFamily="34" charset="-122"/>
            </a:endParaRPr>
          </a:p>
        </p:txBody>
      </p:sp>
      <p:pic>
        <p:nvPicPr>
          <p:cNvPr id="9" name="Picture 2" descr="Mondeo 98A6 Rg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14400" y="1447800"/>
            <a:ext cx="7202488" cy="486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Sony\Documents\Dinitrol призентация\картинки\шик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758705" y="1052736"/>
            <a:ext cx="3238500" cy="46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3528" y="226771"/>
            <a:ext cx="54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E20000"/>
                </a:solidFill>
              </a:rPr>
              <a:t>Почему </a:t>
            </a:r>
            <a:r>
              <a:rPr lang="ru-RU" sz="2800" b="1" dirty="0" smtClean="0">
                <a:solidFill>
                  <a:srgbClr val="E20000"/>
                </a:solidFill>
              </a:rPr>
              <a:t>необходима антикоррозийная защита</a:t>
            </a:r>
            <a:endParaRPr lang="ru-RU" sz="2800" b="1" dirty="0">
              <a:solidFill>
                <a:srgbClr val="E2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733082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323528" y="703826"/>
            <a:ext cx="565136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51520" y="6453336"/>
            <a:ext cx="860621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 descr="C:\Users\Sony\Desktop\Dinitrol призентация\логотипы\Логотип DINITROL.wm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84168" y="294056"/>
            <a:ext cx="2913037" cy="44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00038" y="6465888"/>
            <a:ext cx="86074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,</a:t>
            </a:r>
            <a:endParaRPr lang="ru-RU" altLang="ru-RU" sz="1200" dirty="0" smtClean="0">
              <a:solidFill>
                <a:srgbClr val="000000"/>
              </a:solidFill>
              <a:latin typeface="Arial" charset="0"/>
              <a:ea typeface="Microsoft YaHei" pitchFamily="34" charset="-122"/>
            </a:endParaRPr>
          </a:p>
        </p:txBody>
      </p:sp>
      <p:pic>
        <p:nvPicPr>
          <p:cNvPr id="9" name="Picture 2" descr="Hyundai 99E2 Rg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31567" y="1340768"/>
            <a:ext cx="7202487" cy="492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Sony\Documents\Dinitrol призентация\картинки\шик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758705" y="1052736"/>
            <a:ext cx="3238500" cy="46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3528" y="226771"/>
            <a:ext cx="54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E20000"/>
                </a:solidFill>
              </a:rPr>
              <a:t>Почему </a:t>
            </a:r>
            <a:r>
              <a:rPr lang="ru-RU" sz="2800" b="1" dirty="0" smtClean="0">
                <a:solidFill>
                  <a:srgbClr val="E20000"/>
                </a:solidFill>
              </a:rPr>
              <a:t>необходима антикоррозийная защита</a:t>
            </a:r>
            <a:endParaRPr lang="ru-RU" sz="2800" b="1" dirty="0">
              <a:solidFill>
                <a:srgbClr val="E2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733082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323528" y="703826"/>
            <a:ext cx="565136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51520" y="6453336"/>
            <a:ext cx="860621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0454" y="1608010"/>
            <a:ext cx="83529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prstClr val="black"/>
                </a:solidFill>
              </a:rPr>
              <a:t>Все без исключения современные автомобили подвергаются коррозии.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prstClr val="black"/>
                </a:solidFill>
              </a:rPr>
              <a:t>Уже </a:t>
            </a:r>
            <a:r>
              <a:rPr lang="ru-RU" dirty="0" smtClean="0">
                <a:solidFill>
                  <a:prstClr val="black"/>
                </a:solidFill>
              </a:rPr>
              <a:t>на 1 году эксплуатации </a:t>
            </a:r>
            <a:r>
              <a:rPr lang="ru-RU" dirty="0">
                <a:solidFill>
                  <a:prstClr val="black"/>
                </a:solidFill>
              </a:rPr>
              <a:t>появляются первые признаки начавшейся коррозии.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prstClr val="black"/>
                </a:solidFill>
              </a:rPr>
              <a:t>Скорость коррозии для разных производителей и отдельных частей кузова </a:t>
            </a:r>
            <a:r>
              <a:rPr lang="ru-RU" dirty="0" smtClean="0">
                <a:solidFill>
                  <a:prstClr val="black"/>
                </a:solidFill>
              </a:rPr>
              <a:t>значительно </a:t>
            </a:r>
            <a:r>
              <a:rPr lang="ru-RU" dirty="0">
                <a:solidFill>
                  <a:prstClr val="black"/>
                </a:solidFill>
              </a:rPr>
              <a:t>отличается.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prstClr val="black"/>
                </a:solidFill>
              </a:rPr>
              <a:t>Дополнительная антикоррозионная обработка является эффективным способом повышения коррозионной стойкости эксплуатируемого автомобиля.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prstClr val="black"/>
                </a:solidFill>
              </a:rPr>
              <a:t>Для автомобилей с наиболее низкой стойкостью к коррозии дополнительную отработку рекомендуется проводить как можно быстрее, для средне стойких – после 2-3 лет эксплуатации, для наиболее стойких – сразу после окончания </a:t>
            </a:r>
            <a:r>
              <a:rPr lang="ru-RU" dirty="0"/>
              <a:t>заводской гарантии</a:t>
            </a:r>
            <a:r>
              <a:rPr lang="ru-RU" dirty="0" smtClean="0">
                <a:solidFill>
                  <a:prstClr val="black"/>
                </a:solidFill>
              </a:rPr>
              <a:t>.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prstClr val="black"/>
                </a:solidFill>
              </a:rPr>
              <a:t>Качественная </a:t>
            </a:r>
            <a:r>
              <a:rPr lang="ru-RU" dirty="0">
                <a:solidFill>
                  <a:prstClr val="black"/>
                </a:solidFill>
              </a:rPr>
              <a:t>дополнительная антикоррозионная обработка автомобиля значительно продлевает срок эксплуатации и </a:t>
            </a:r>
            <a:r>
              <a:rPr lang="ru-RU" dirty="0" smtClean="0">
                <a:solidFill>
                  <a:prstClr val="black"/>
                </a:solidFill>
              </a:rPr>
              <a:t>увеличивает его </a:t>
            </a:r>
            <a:r>
              <a:rPr lang="ru-RU" dirty="0">
                <a:solidFill>
                  <a:prstClr val="black"/>
                </a:solidFill>
              </a:rPr>
              <a:t>остаточную стоимость.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8164" y="243805"/>
            <a:ext cx="5400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E20000"/>
                </a:solidFill>
              </a:rPr>
              <a:t>Выводы и рекомендации </a:t>
            </a:r>
            <a:r>
              <a:rPr lang="ru-RU" sz="2800" b="1" dirty="0" smtClean="0">
                <a:solidFill>
                  <a:srgbClr val="E20000"/>
                </a:solidFill>
              </a:rPr>
              <a:t>специалистов Шведского института металла и </a:t>
            </a:r>
            <a:r>
              <a:rPr lang="ru-RU" sz="2800" b="1" dirty="0">
                <a:solidFill>
                  <a:srgbClr val="E20000"/>
                </a:solidFill>
              </a:rPr>
              <a:t>коррозии</a:t>
            </a:r>
          </a:p>
        </p:txBody>
      </p:sp>
      <p:pic>
        <p:nvPicPr>
          <p:cNvPr id="2051" name="Picture 3" descr="C:\Users\Sony\Desktop\Dinitrol призентация\логотипы\Логотип DINITROL.wm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84168" y="294056"/>
            <a:ext cx="2913037" cy="44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00038" y="6465888"/>
            <a:ext cx="86074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,</a:t>
            </a:r>
            <a:endParaRPr lang="ru-RU" altLang="ru-RU" sz="1200" dirty="0" smtClean="0">
              <a:solidFill>
                <a:srgbClr val="000000"/>
              </a:solidFill>
              <a:latin typeface="Arial" charset="0"/>
              <a:ea typeface="Microsoft YaHei" pitchFamily="34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43548" y="6032733"/>
            <a:ext cx="7814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/>
              <a:t>По данным </a:t>
            </a:r>
            <a:r>
              <a:rPr lang="en-US" sz="1400" dirty="0"/>
              <a:t>Corrosion and </a:t>
            </a:r>
            <a:r>
              <a:rPr lang="en-US" sz="1400" dirty="0" err="1"/>
              <a:t>Metall</a:t>
            </a:r>
            <a:r>
              <a:rPr lang="en-US" sz="1400" dirty="0"/>
              <a:t> Research Institute (KIMAB</a:t>
            </a:r>
            <a:r>
              <a:rPr lang="en-US" sz="1400" dirty="0" smtClean="0"/>
              <a:t>).</a:t>
            </a:r>
            <a:r>
              <a:rPr lang="ru-RU" sz="1400" dirty="0"/>
              <a:t> </a:t>
            </a:r>
            <a:r>
              <a:rPr lang="en-US" sz="1400" dirty="0" smtClean="0"/>
              <a:t>www.kimab.com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13906247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323528" y="703826"/>
            <a:ext cx="565136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51520" y="6453336"/>
            <a:ext cx="860621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78163" y="1105332"/>
            <a:ext cx="847957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I.  Процесс конструирования:</a:t>
            </a:r>
          </a:p>
          <a:p>
            <a:r>
              <a:rPr lang="ru-RU" dirty="0">
                <a:solidFill>
                  <a:prstClr val="black"/>
                </a:solidFill>
              </a:rPr>
              <a:t>- кол-во контактов разных металлов, щелей, напряжений, плохого дренажа и мест, где могут накапливаться соль и грязь;</a:t>
            </a:r>
          </a:p>
          <a:p>
            <a:r>
              <a:rPr lang="ru-RU" dirty="0">
                <a:solidFill>
                  <a:prstClr val="black"/>
                </a:solidFill>
              </a:rPr>
              <a:t>- выбор материалов (</a:t>
            </a:r>
            <a:r>
              <a:rPr lang="ru-RU" dirty="0" err="1">
                <a:solidFill>
                  <a:prstClr val="black"/>
                </a:solidFill>
              </a:rPr>
              <a:t>коррозионно</a:t>
            </a:r>
            <a:r>
              <a:rPr lang="ru-RU" dirty="0">
                <a:solidFill>
                  <a:prstClr val="black"/>
                </a:solidFill>
              </a:rPr>
              <a:t> стойкие, </a:t>
            </a:r>
            <a:r>
              <a:rPr lang="ru-RU" dirty="0" err="1">
                <a:solidFill>
                  <a:prstClr val="black"/>
                </a:solidFill>
              </a:rPr>
              <a:t>Al</a:t>
            </a:r>
            <a:r>
              <a:rPr lang="ru-RU" dirty="0">
                <a:solidFill>
                  <a:prstClr val="black"/>
                </a:solidFill>
              </a:rPr>
              <a:t>, пластмасс);</a:t>
            </a:r>
          </a:p>
          <a:p>
            <a:r>
              <a:rPr lang="ru-RU" dirty="0">
                <a:solidFill>
                  <a:prstClr val="black"/>
                </a:solidFill>
              </a:rPr>
              <a:t>- выбор отделочных материалов, красок и уплотнителей.</a:t>
            </a:r>
          </a:p>
          <a:p>
            <a:r>
              <a:rPr lang="ru-RU" dirty="0">
                <a:solidFill>
                  <a:prstClr val="black"/>
                </a:solidFill>
              </a:rPr>
              <a:t>II.  Процесс производства-изготовления:</a:t>
            </a:r>
          </a:p>
          <a:p>
            <a:r>
              <a:rPr lang="ru-RU" dirty="0">
                <a:solidFill>
                  <a:prstClr val="black"/>
                </a:solidFill>
              </a:rPr>
              <a:t>- качество производства может погубить задумки конструктора;</a:t>
            </a:r>
          </a:p>
          <a:p>
            <a:r>
              <a:rPr lang="ru-RU" dirty="0">
                <a:solidFill>
                  <a:prstClr val="black"/>
                </a:solidFill>
              </a:rPr>
              <a:t>качество сварки – избежание щелей;</a:t>
            </a:r>
          </a:p>
          <a:p>
            <a:r>
              <a:rPr lang="ru-RU" dirty="0">
                <a:solidFill>
                  <a:prstClr val="black"/>
                </a:solidFill>
              </a:rPr>
              <a:t>- предварительная отделка  - обеспечивает хорошую адгезию отделочного материала и окончательного покрытия;</a:t>
            </a:r>
          </a:p>
          <a:p>
            <a:r>
              <a:rPr lang="ru-RU" dirty="0">
                <a:solidFill>
                  <a:prstClr val="black"/>
                </a:solidFill>
              </a:rPr>
              <a:t>- наличие и степень применения антикоррозионных покрытий и уплотнителей.</a:t>
            </a:r>
          </a:p>
          <a:p>
            <a:r>
              <a:rPr lang="ru-RU" dirty="0">
                <a:solidFill>
                  <a:prstClr val="black"/>
                </a:solidFill>
              </a:rPr>
              <a:t>III.  Условия эксплуатации автомобиля:</a:t>
            </a:r>
          </a:p>
          <a:p>
            <a:r>
              <a:rPr lang="ru-RU" dirty="0">
                <a:solidFill>
                  <a:prstClr val="black"/>
                </a:solidFill>
              </a:rPr>
              <a:t>- географические, климатические условия;</a:t>
            </a:r>
          </a:p>
          <a:p>
            <a:r>
              <a:rPr lang="ru-RU" dirty="0">
                <a:solidFill>
                  <a:prstClr val="black"/>
                </a:solidFill>
              </a:rPr>
              <a:t>- применение солевых смесей и растворов для ухода за дорогами зимой;</a:t>
            </a:r>
          </a:p>
          <a:p>
            <a:r>
              <a:rPr lang="ru-RU" dirty="0">
                <a:solidFill>
                  <a:prstClr val="black"/>
                </a:solidFill>
              </a:rPr>
              <a:t>- состояние покрытия дорог – щебень, гравий, вибрация, грязь;</a:t>
            </a:r>
          </a:p>
          <a:p>
            <a:r>
              <a:rPr lang="ru-RU" dirty="0">
                <a:solidFill>
                  <a:prstClr val="black"/>
                </a:solidFill>
              </a:rPr>
              <a:t>- культура содержания автомобиля - мытьё, применение автокосметики, уход и т.д</a:t>
            </a:r>
            <a:r>
              <a:rPr lang="ru-RU" dirty="0" smtClean="0">
                <a:solidFill>
                  <a:prstClr val="black"/>
                </a:solidFill>
              </a:rPr>
              <a:t>.. (кислотные шампуни на мойках)</a:t>
            </a:r>
            <a:endParaRPr lang="ru-RU" dirty="0">
              <a:solidFill>
                <a:prstClr val="black"/>
              </a:solidFill>
            </a:endParaRPr>
          </a:p>
          <a:p>
            <a:r>
              <a:rPr lang="ru-RU" dirty="0">
                <a:solidFill>
                  <a:prstClr val="black"/>
                </a:solidFill>
              </a:rPr>
              <a:t>Вывод: Конечный потребитель имеет возможность повлиять на коррозионную стойкость своего авто лишь на этапе его эксплуатации.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0531" y="226772"/>
            <a:ext cx="54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E20000"/>
                </a:solidFill>
              </a:rPr>
              <a:t>Что определяет коррозионную стойкость автомобиля</a:t>
            </a:r>
          </a:p>
        </p:txBody>
      </p:sp>
      <p:pic>
        <p:nvPicPr>
          <p:cNvPr id="2051" name="Picture 3" descr="C:\Users\Sony\Desktop\Dinitrol призентация\логотипы\Логотип DINITROL.wm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84168" y="294056"/>
            <a:ext cx="2913037" cy="44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00038" y="6465888"/>
            <a:ext cx="86074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 </a:t>
            </a:r>
            <a:r>
              <a:rPr lang="ru-RU" altLang="ru-RU" sz="1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,</a:t>
            </a:r>
            <a:endParaRPr lang="ru-RU" altLang="ru-RU" sz="1200" dirty="0" smtClean="0">
              <a:solidFill>
                <a:srgbClr val="000000"/>
              </a:solidFill>
              <a:latin typeface="Arial" charset="0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06247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323528" y="703826"/>
            <a:ext cx="565136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51520" y="6453336"/>
            <a:ext cx="860621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23528" y="908720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prstClr val="black"/>
                </a:solidFill>
              </a:rPr>
              <a:t>Нанесение защитных покрытий </a:t>
            </a:r>
            <a:r>
              <a:rPr lang="ru-RU" dirty="0" smtClean="0">
                <a:solidFill>
                  <a:prstClr val="black"/>
                </a:solidFill>
              </a:rPr>
              <a:t>(</a:t>
            </a:r>
            <a:r>
              <a:rPr lang="ru-RU" dirty="0">
                <a:solidFill>
                  <a:prstClr val="black"/>
                </a:solidFill>
              </a:rPr>
              <a:t>лаки, краски, эмали);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prstClr val="black"/>
                </a:solidFill>
              </a:rPr>
              <a:t>Покрытие другим металлом (позолота, серебрение, хромирование, </a:t>
            </a:r>
            <a:r>
              <a:rPr lang="ru-RU" dirty="0" err="1">
                <a:solidFill>
                  <a:prstClr val="black"/>
                </a:solidFill>
              </a:rPr>
              <a:t>цинкование</a:t>
            </a:r>
            <a:r>
              <a:rPr lang="ru-RU" dirty="0">
                <a:solidFill>
                  <a:prstClr val="black"/>
                </a:solidFill>
              </a:rPr>
              <a:t>);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prstClr val="black"/>
                </a:solidFill>
              </a:rPr>
              <a:t>Создание и использование антикоррозионных </a:t>
            </a:r>
            <a:r>
              <a:rPr lang="ru-RU" dirty="0" smtClean="0">
                <a:solidFill>
                  <a:prstClr val="black"/>
                </a:solidFill>
              </a:rPr>
              <a:t>составов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590" y="296590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E20000"/>
                </a:solidFill>
              </a:rPr>
              <a:t>Способы защиты от коррозии</a:t>
            </a:r>
            <a:endParaRPr lang="ru-RU" sz="2800" b="1" dirty="0">
              <a:solidFill>
                <a:srgbClr val="E20000"/>
              </a:solidFill>
            </a:endParaRPr>
          </a:p>
        </p:txBody>
      </p:sp>
      <p:pic>
        <p:nvPicPr>
          <p:cNvPr id="2051" name="Picture 3" descr="C:\Users\Sony\Desktop\Dinitrol призентация\логотипы\Логотип DINITROL.wm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84168" y="294056"/>
            <a:ext cx="2913037" cy="44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00038" y="6465888"/>
            <a:ext cx="86074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403648" y="2276872"/>
            <a:ext cx="5928181" cy="3947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474032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323528" y="703826"/>
            <a:ext cx="565136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51520" y="6453336"/>
            <a:ext cx="860621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23528" y="1148592"/>
            <a:ext cx="518457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i="1" dirty="0">
                <a:solidFill>
                  <a:srgbClr val="0070C0"/>
                </a:solidFill>
              </a:rPr>
              <a:t>Ингибитор </a:t>
            </a:r>
          </a:p>
          <a:p>
            <a:r>
              <a:rPr lang="ru-RU" dirty="0">
                <a:solidFill>
                  <a:prstClr val="black"/>
                </a:solidFill>
              </a:rPr>
              <a:t>(химический)    – его целью является остановка процесса коррозии. Имеет высокое сродство с защищаемым материалом. Молекулы ингибитора покрывают металлическую поверхность, создавая мономолекулярный слой, а также формируя водонепроницаемую границу, и способствуют приклеиванию пленки к субстрату.  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i="1" dirty="0">
                <a:solidFill>
                  <a:srgbClr val="00B050"/>
                </a:solidFill>
              </a:rPr>
              <a:t>Пленкообразующий элемент</a:t>
            </a:r>
          </a:p>
          <a:p>
            <a:r>
              <a:rPr lang="ru-RU" dirty="0">
                <a:solidFill>
                  <a:prstClr val="black"/>
                </a:solidFill>
              </a:rPr>
              <a:t>(механический) – создает барьер на металлической поверхности и обеспечивает механическую защиту. Пленкообразующие элементы могут формировать масляную, парафиновую или твердую пленку.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i="1" dirty="0">
                <a:solidFill>
                  <a:srgbClr val="FF0000"/>
                </a:solidFill>
              </a:rPr>
              <a:t>Специальные химические вещества  </a:t>
            </a:r>
            <a:r>
              <a:rPr lang="ru-RU" dirty="0">
                <a:solidFill>
                  <a:prstClr val="black"/>
                </a:solidFill>
              </a:rPr>
              <a:t>–осушающие и взаимодействующие с поверхностью вещества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1520" y="226771"/>
            <a:ext cx="54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E20000"/>
                </a:solidFill>
              </a:rPr>
              <a:t>Основной состав антикоррозийных веществ</a:t>
            </a:r>
          </a:p>
        </p:txBody>
      </p:sp>
      <p:pic>
        <p:nvPicPr>
          <p:cNvPr id="2051" name="Picture 3" descr="C:\Users\Sony\Desktop\Dinitrol призентация\логотипы\Логотип DINITROL.wm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84168" y="294056"/>
            <a:ext cx="2913037" cy="44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00038" y="6465888"/>
            <a:ext cx="86074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 </a:t>
            </a:r>
            <a:r>
              <a:rPr lang="ru-RU" altLang="ru-RU" sz="1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,</a:t>
            </a:r>
            <a:endParaRPr lang="ru-RU" altLang="ru-RU" sz="1200" dirty="0" smtClean="0">
              <a:solidFill>
                <a:srgbClr val="000000"/>
              </a:solidFill>
              <a:latin typeface="Arial" charset="0"/>
              <a:ea typeface="Microsoft YaHei" pitchFamily="34" charset="-122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3860769405"/>
              </p:ext>
            </p:extLst>
          </p:nvPr>
        </p:nvGraphicFramePr>
        <p:xfrm>
          <a:off x="4510153" y="1772816"/>
          <a:ext cx="4641461" cy="3933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32965666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323528" y="703826"/>
            <a:ext cx="565136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51520" y="6453336"/>
            <a:ext cx="860621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78164" y="908720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- </a:t>
            </a:r>
            <a:r>
              <a:rPr lang="ru-RU" dirty="0">
                <a:solidFill>
                  <a:prstClr val="black"/>
                </a:solidFill>
              </a:rPr>
              <a:t>% вещества, оставшегося после высыхания </a:t>
            </a:r>
            <a:r>
              <a:rPr lang="ru-RU" dirty="0" smtClean="0">
                <a:solidFill>
                  <a:prstClr val="black"/>
                </a:solidFill>
              </a:rPr>
              <a:t>материала </a:t>
            </a:r>
            <a:r>
              <a:rPr lang="ru-RU" dirty="0">
                <a:solidFill>
                  <a:prstClr val="black"/>
                </a:solidFill>
              </a:rPr>
              <a:t>(улетучивается растворитель), от сухого остатка зависит толщина покрытия (степень защиты</a:t>
            </a:r>
            <a:r>
              <a:rPr lang="ru-RU" dirty="0" smtClean="0">
                <a:solidFill>
                  <a:prstClr val="black"/>
                </a:solidFill>
              </a:rPr>
              <a:t>).</a:t>
            </a: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0244" y="258202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E20000"/>
                </a:solidFill>
              </a:rPr>
              <a:t>Сухой остаток </a:t>
            </a:r>
          </a:p>
        </p:txBody>
      </p:sp>
      <p:pic>
        <p:nvPicPr>
          <p:cNvPr id="2051" name="Picture 3" descr="C:\Users\Sony\Desktop\Dinitrol призентация\логотипы\Логотип DINITROL.wm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84168" y="294056"/>
            <a:ext cx="2913037" cy="44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00038" y="6465888"/>
            <a:ext cx="86074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 </a:t>
            </a:r>
            <a:r>
              <a:rPr lang="ru-RU" altLang="ru-RU" sz="1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,</a:t>
            </a:r>
            <a:endParaRPr lang="ru-RU" altLang="ru-RU" sz="1200" dirty="0" smtClean="0">
              <a:solidFill>
                <a:srgbClr val="000000"/>
              </a:solidFill>
              <a:latin typeface="Arial" charset="0"/>
              <a:ea typeface="Microsoft YaHei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6021288"/>
            <a:ext cx="86062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При одинаковом объеме тары масса полезного вещества разная.   </a:t>
            </a:r>
            <a:endParaRPr lang="ru-RU" sz="1600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xmlns="" val="2759639889"/>
              </p:ext>
            </p:extLst>
          </p:nvPr>
        </p:nvGraphicFramePr>
        <p:xfrm>
          <a:off x="882220" y="1508884"/>
          <a:ext cx="7344816" cy="4512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31399335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0038" y="274638"/>
            <a:ext cx="8229600" cy="429188"/>
          </a:xfrm>
          <a:noFill/>
          <a:ln w="12700">
            <a:miter lim="800000"/>
            <a:headEnd/>
            <a:tailEnd/>
          </a:ln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Вопросы проницаемости</a:t>
            </a:r>
            <a:endParaRPr lang="en-GB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026"/>
          <p:cNvSpPr txBox="1">
            <a:spLocks noChangeArrowheads="1"/>
          </p:cNvSpPr>
          <p:nvPr/>
        </p:nvSpPr>
        <p:spPr bwMode="auto">
          <a:xfrm>
            <a:off x="1208259" y="1155808"/>
            <a:ext cx="6154266" cy="87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solidFill>
                  <a:srgbClr val="1B0189"/>
                </a:solidFill>
                <a:latin typeface="Arial" pitchFamily="34" charset="0"/>
                <a:ea typeface="+mj-ea"/>
                <a:cs typeface="Arial" pitchFamily="34" charset="0"/>
              </a:rPr>
              <a:t>Недостаточное количество нанесенного продукта</a:t>
            </a:r>
            <a:endParaRPr lang="en-GB" sz="2400" b="1" dirty="0">
              <a:solidFill>
                <a:srgbClr val="1B0189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9" name="Picture 1033" descr="D:\Arbetsfiler\CORELFIL\penetr2.wm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896580" y="3486481"/>
            <a:ext cx="3340100" cy="1785938"/>
          </a:xfrm>
          <a:prstGeom prst="rect">
            <a:avLst/>
          </a:prstGeom>
          <a:noFill/>
        </p:spPr>
      </p:pic>
      <p:sp>
        <p:nvSpPr>
          <p:cNvPr id="10" name="Rectangle 1036"/>
          <p:cNvSpPr>
            <a:spLocks noChangeArrowheads="1"/>
          </p:cNvSpPr>
          <p:nvPr/>
        </p:nvSpPr>
        <p:spPr bwMode="auto">
          <a:xfrm>
            <a:off x="1189048" y="2631972"/>
            <a:ext cx="36856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1B0189"/>
                </a:solidFill>
                <a:latin typeface="Arial" pitchFamily="34" charset="0"/>
                <a:cs typeface="Arial" pitchFamily="34" charset="0"/>
              </a:rPr>
              <a:t>Через некоторое время после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1B0189"/>
                </a:solidFill>
                <a:latin typeface="Arial" pitchFamily="34" charset="0"/>
                <a:cs typeface="Arial" pitchFamily="34" charset="0"/>
              </a:rPr>
              <a:t>нанесения</a:t>
            </a:r>
            <a:endParaRPr lang="en-GB" b="1" dirty="0">
              <a:solidFill>
                <a:srgbClr val="1B018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38"/>
          <p:cNvSpPr>
            <a:spLocks noChangeArrowheads="1"/>
          </p:cNvSpPr>
          <p:nvPr/>
        </p:nvSpPr>
        <p:spPr bwMode="auto">
          <a:xfrm>
            <a:off x="5653544" y="2631972"/>
            <a:ext cx="18047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300000"/>
              <a:buFontTx/>
              <a:buBlip>
                <a:blip r:embed="rId4"/>
              </a:buBlip>
            </a:pPr>
            <a:r>
              <a:rPr lang="ru-RU" b="1" dirty="0" smtClean="0">
                <a:solidFill>
                  <a:srgbClr val="1B0189"/>
                </a:solidFill>
                <a:latin typeface="Arial" pitchFamily="34" charset="0"/>
                <a:cs typeface="Arial" pitchFamily="34" charset="0"/>
              </a:rPr>
              <a:t>Результат</a:t>
            </a:r>
            <a:endParaRPr lang="en-GB" b="1" dirty="0">
              <a:solidFill>
                <a:srgbClr val="1B018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1032" descr="D:\Arbetsfiler\CORELFIL\penetr1.wmf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62742" y="3467431"/>
            <a:ext cx="3375025" cy="1804988"/>
          </a:xfrm>
          <a:prstGeom prst="rect">
            <a:avLst/>
          </a:prstGeom>
          <a:noFill/>
        </p:spPr>
      </p:pic>
      <p:sp>
        <p:nvSpPr>
          <p:cNvPr id="12" name="Ellips 11"/>
          <p:cNvSpPr/>
          <p:nvPr/>
        </p:nvSpPr>
        <p:spPr>
          <a:xfrm rot="2021330">
            <a:off x="1212776" y="4247067"/>
            <a:ext cx="1238228" cy="7200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sv-SE">
              <a:solidFill>
                <a:prstClr val="white"/>
              </a:solidFill>
            </a:endParaRPr>
          </a:p>
        </p:txBody>
      </p:sp>
      <p:cxnSp>
        <p:nvCxnSpPr>
          <p:cNvPr id="13" name="Rak pil 12"/>
          <p:cNvCxnSpPr/>
          <p:nvPr/>
        </p:nvCxnSpPr>
        <p:spPr>
          <a:xfrm flipV="1">
            <a:off x="2411760" y="4653136"/>
            <a:ext cx="3528392" cy="1440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323528" y="703826"/>
            <a:ext cx="565136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251520" y="6453336"/>
            <a:ext cx="860621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 descr="C:\Users\Sony\Desktop\Dinitrol призентация\логотипы\Логотип DINITROL.wmf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84168" y="294056"/>
            <a:ext cx="2913037" cy="44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3"/>
          <p:cNvSpPr txBox="1">
            <a:spLocks noChangeArrowheads="1"/>
          </p:cNvSpPr>
          <p:nvPr/>
        </p:nvSpPr>
        <p:spPr bwMode="auto">
          <a:xfrm>
            <a:off x="300038" y="6465888"/>
            <a:ext cx="86074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 </a:t>
            </a:r>
            <a:r>
              <a:rPr lang="ru-RU" altLang="ru-RU" sz="1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,</a:t>
            </a:r>
            <a:endParaRPr lang="ru-RU" altLang="ru-RU" sz="1200" dirty="0" smtClean="0">
              <a:solidFill>
                <a:srgbClr val="000000"/>
              </a:solidFill>
              <a:latin typeface="Arial" charset="0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13283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9" descr="D:\Arbetsfiler\CORELFIL\penetr3.wm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76390" y="3080788"/>
            <a:ext cx="3289300" cy="1758950"/>
          </a:xfrm>
          <a:prstGeom prst="rect">
            <a:avLst/>
          </a:prstGeom>
          <a:noFill/>
        </p:spPr>
      </p:pic>
      <p:pic>
        <p:nvPicPr>
          <p:cNvPr id="15" name="Picture 10" descr="D:\Arbetsfiler\CORELFIL\penetr4.wm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276940" y="3144288"/>
            <a:ext cx="3170238" cy="1695450"/>
          </a:xfrm>
          <a:prstGeom prst="rect">
            <a:avLst/>
          </a:prstGeom>
          <a:noFill/>
        </p:spPr>
      </p:pic>
      <p:sp>
        <p:nvSpPr>
          <p:cNvPr id="19" name="Ellips 18"/>
          <p:cNvSpPr/>
          <p:nvPr/>
        </p:nvSpPr>
        <p:spPr>
          <a:xfrm rot="2021330">
            <a:off x="1082601" y="3772941"/>
            <a:ext cx="1416642" cy="92500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sv-SE">
              <a:solidFill>
                <a:prstClr val="white"/>
              </a:solidFill>
            </a:endParaRPr>
          </a:p>
        </p:txBody>
      </p:sp>
      <p:sp>
        <p:nvSpPr>
          <p:cNvPr id="20" name="Rektangel 19"/>
          <p:cNvSpPr/>
          <p:nvPr/>
        </p:nvSpPr>
        <p:spPr>
          <a:xfrm>
            <a:off x="827584" y="5158933"/>
            <a:ext cx="7344816" cy="923330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При обработке щелей и </a:t>
            </a:r>
            <a:r>
              <a:rPr lang="ru-RU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нахлестов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наносите достаточное количество продуктов для полного проникновения И</a:t>
            </a:r>
            <a:r>
              <a:rPr lang="en-GB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покрытия</a:t>
            </a:r>
            <a:r>
              <a:rPr lang="en-GB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                       </a:t>
            </a:r>
            <a:endParaRPr lang="en-GB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26"/>
          <p:cNvSpPr txBox="1">
            <a:spLocks noChangeArrowheads="1"/>
          </p:cNvSpPr>
          <p:nvPr/>
        </p:nvSpPr>
        <p:spPr bwMode="auto">
          <a:xfrm>
            <a:off x="1785740" y="1347601"/>
            <a:ext cx="557252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solidFill>
                  <a:srgbClr val="1B0189"/>
                </a:solidFill>
                <a:latin typeface="Arial" pitchFamily="34" charset="0"/>
                <a:cs typeface="Arial" pitchFamily="34" charset="0"/>
              </a:rPr>
              <a:t>Достаточное количество нанесенного продукта</a:t>
            </a:r>
            <a:endParaRPr lang="en-GB" sz="2400" b="1" dirty="0">
              <a:solidFill>
                <a:srgbClr val="1B018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036"/>
          <p:cNvSpPr>
            <a:spLocks noChangeArrowheads="1"/>
          </p:cNvSpPr>
          <p:nvPr/>
        </p:nvSpPr>
        <p:spPr bwMode="auto">
          <a:xfrm>
            <a:off x="1212517" y="2614860"/>
            <a:ext cx="36856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1B0189"/>
                </a:solidFill>
                <a:latin typeface="Arial" pitchFamily="34" charset="0"/>
                <a:cs typeface="Arial" pitchFamily="34" charset="0"/>
              </a:rPr>
              <a:t>Через некоторое время после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1B0189"/>
                </a:solidFill>
                <a:latin typeface="Arial" pitchFamily="34" charset="0"/>
                <a:cs typeface="Arial" pitchFamily="34" charset="0"/>
              </a:rPr>
              <a:t>нанесения</a:t>
            </a:r>
            <a:endParaRPr lang="en-GB" b="1" dirty="0">
              <a:solidFill>
                <a:srgbClr val="1B018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038"/>
          <p:cNvSpPr>
            <a:spLocks noChangeArrowheads="1"/>
          </p:cNvSpPr>
          <p:nvPr/>
        </p:nvSpPr>
        <p:spPr bwMode="auto">
          <a:xfrm>
            <a:off x="6027232" y="2555612"/>
            <a:ext cx="20011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55600" indent="-260350" fontAlgn="base"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SzPct val="300000"/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1B0189"/>
                </a:solidFill>
                <a:latin typeface="Arial" pitchFamily="34" charset="0"/>
                <a:cs typeface="Arial" pitchFamily="34" charset="0"/>
              </a:rPr>
              <a:t>Результат</a:t>
            </a:r>
            <a:endParaRPr lang="en-GB" b="1" dirty="0" smtClean="0">
              <a:solidFill>
                <a:srgbClr val="1B0189"/>
              </a:solidFill>
              <a:latin typeface="Arial" pitchFamily="34" charset="0"/>
              <a:cs typeface="Arial" pitchFamily="34" charset="0"/>
            </a:endParaRPr>
          </a:p>
          <a:p>
            <a:pPr marL="355600" indent="-260350" fontAlgn="base"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SzPct val="300000"/>
              <a:buFont typeface="Wingdings" pitchFamily="2" charset="2"/>
              <a:buChar char="ü"/>
            </a:pPr>
            <a:r>
              <a:rPr lang="sv-SE" b="1" dirty="0" smtClean="0">
                <a:solidFill>
                  <a:srgbClr val="1B0189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cs-CZ" b="1" dirty="0">
              <a:solidFill>
                <a:srgbClr val="1B0189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Rak pil 16"/>
          <p:cNvCxnSpPr>
            <a:endCxn id="20" idx="0"/>
          </p:cNvCxnSpPr>
          <p:nvPr/>
        </p:nvCxnSpPr>
        <p:spPr>
          <a:xfrm>
            <a:off x="2411760" y="4365104"/>
            <a:ext cx="2088232" cy="79382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ak pil 22"/>
          <p:cNvCxnSpPr/>
          <p:nvPr/>
        </p:nvCxnSpPr>
        <p:spPr>
          <a:xfrm flipV="1">
            <a:off x="2411760" y="4077072"/>
            <a:ext cx="3600400" cy="28803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0038" y="274638"/>
            <a:ext cx="8229600" cy="429188"/>
          </a:xfrm>
          <a:noFill/>
          <a:ln w="12700">
            <a:miter lim="800000"/>
            <a:headEnd/>
            <a:tailEnd/>
          </a:ln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Вопросы проницаемости</a:t>
            </a:r>
            <a:endParaRPr lang="en-GB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323528" y="703826"/>
            <a:ext cx="565136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251520" y="6453336"/>
            <a:ext cx="860621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3" descr="C:\Users\Sony\Desktop\Dinitrol призентация\логотипы\Логотип DINITROL.wmf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84168" y="294056"/>
            <a:ext cx="2913037" cy="44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3"/>
          <p:cNvSpPr txBox="1">
            <a:spLocks noChangeArrowheads="1"/>
          </p:cNvSpPr>
          <p:nvPr/>
        </p:nvSpPr>
        <p:spPr bwMode="auto">
          <a:xfrm>
            <a:off x="323528" y="6594475"/>
            <a:ext cx="86074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 </a:t>
            </a:r>
            <a:r>
              <a:rPr lang="ru-RU" altLang="ru-RU" sz="1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,</a:t>
            </a:r>
            <a:endParaRPr lang="ru-RU" altLang="ru-RU" sz="1200" dirty="0" smtClean="0">
              <a:solidFill>
                <a:srgbClr val="000000"/>
              </a:solidFill>
              <a:latin typeface="Arial" charset="0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16788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323528" y="703826"/>
            <a:ext cx="565136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51520" y="6453336"/>
            <a:ext cx="860621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95936" y="1158125"/>
            <a:ext cx="460851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Жесть с гальваническим покрытием и без него, с грунтом </a:t>
            </a:r>
            <a:r>
              <a:rPr lang="ru-RU" dirty="0" smtClean="0">
                <a:solidFill>
                  <a:prstClr val="black"/>
                </a:solidFill>
              </a:rPr>
              <a:t>нанесенном в </a:t>
            </a:r>
            <a:r>
              <a:rPr lang="ru-RU" dirty="0" err="1" smtClean="0">
                <a:solidFill>
                  <a:prstClr val="black"/>
                </a:solidFill>
              </a:rPr>
              <a:t>электрополе</a:t>
            </a:r>
            <a:r>
              <a:rPr lang="ru-RU" dirty="0">
                <a:solidFill>
                  <a:prstClr val="black"/>
                </a:solidFill>
              </a:rPr>
              <a:t>.</a:t>
            </a:r>
          </a:p>
          <a:p>
            <a:endParaRPr lang="ru-RU" dirty="0">
              <a:solidFill>
                <a:prstClr val="black"/>
              </a:solidFill>
            </a:endParaRPr>
          </a:p>
          <a:p>
            <a:r>
              <a:rPr lang="ru-RU" dirty="0">
                <a:solidFill>
                  <a:prstClr val="black"/>
                </a:solidFill>
              </a:rPr>
              <a:t>Воск в скрытых полостях защищает места, необработанные грунтом или где грунт повреждён во время сборки:</a:t>
            </a:r>
          </a:p>
          <a:p>
            <a:endParaRPr lang="ru-RU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</a:rPr>
              <a:t> острые кромки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</a:rPr>
              <a:t> фланцевые соединение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</a:rPr>
              <a:t> рёбра, загибы, </a:t>
            </a:r>
            <a:r>
              <a:rPr lang="ru-RU" dirty="0" smtClean="0">
                <a:solidFill>
                  <a:prstClr val="black"/>
                </a:solidFill>
              </a:rPr>
              <a:t>соединения </a:t>
            </a:r>
            <a:r>
              <a:rPr lang="ru-RU" dirty="0">
                <a:solidFill>
                  <a:prstClr val="black"/>
                </a:solidFill>
              </a:rPr>
              <a:t>внахлёст</a:t>
            </a:r>
          </a:p>
          <a:p>
            <a:r>
              <a:rPr lang="ru-RU" dirty="0">
                <a:solidFill>
                  <a:prstClr val="black"/>
                </a:solidFill>
              </a:rPr>
              <a:t>  </a:t>
            </a:r>
          </a:p>
          <a:p>
            <a:r>
              <a:rPr lang="ru-RU" dirty="0">
                <a:solidFill>
                  <a:prstClr val="black"/>
                </a:solidFill>
              </a:rPr>
              <a:t>Дополнительно: Воск повышает коррозионную стойкость внутренних поверхностей в дверях, порогах, лонжеронах, рамах, стойках.</a:t>
            </a:r>
          </a:p>
          <a:p>
            <a:endParaRPr lang="ru-RU" dirty="0" smtClean="0">
              <a:solidFill>
                <a:prstClr val="black"/>
              </a:solidFill>
            </a:endParaRPr>
          </a:p>
          <a:p>
            <a:r>
              <a:rPr lang="ru-RU" dirty="0" smtClean="0">
                <a:solidFill>
                  <a:prstClr val="black"/>
                </a:solidFill>
              </a:rPr>
              <a:t>Герметизация </a:t>
            </a:r>
            <a:r>
              <a:rPr lang="ru-RU" dirty="0">
                <a:solidFill>
                  <a:prstClr val="black"/>
                </a:solidFill>
              </a:rPr>
              <a:t>по кромке шва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0531" y="226772"/>
            <a:ext cx="54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E20000"/>
                </a:solidFill>
              </a:rPr>
              <a:t>Почему необходимы воски для скрытых полостей</a:t>
            </a:r>
          </a:p>
        </p:txBody>
      </p:sp>
      <p:pic>
        <p:nvPicPr>
          <p:cNvPr id="2051" name="Picture 3" descr="C:\Users\Sony\Desktop\Dinitrol призентация\логотипы\Логотип DINITROL.wm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84168" y="294056"/>
            <a:ext cx="2913037" cy="44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00038" y="6465888"/>
            <a:ext cx="86074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,</a:t>
            </a:r>
            <a:endParaRPr lang="ru-RU" altLang="ru-RU" sz="1200" dirty="0" smtClean="0">
              <a:solidFill>
                <a:srgbClr val="000000"/>
              </a:solidFill>
              <a:latin typeface="Arial" charset="0"/>
              <a:ea typeface="Microsoft YaHei" pitchFamily="34" charset="-122"/>
            </a:endParaRPr>
          </a:p>
        </p:txBody>
      </p:sp>
      <p:pic>
        <p:nvPicPr>
          <p:cNvPr id="3077" name="Picture 5" descr="C:\Users\Sony\Documents\Dinitrol призентация\картинки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39552" y="1158125"/>
            <a:ext cx="3055937" cy="515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95736" y="1628799"/>
            <a:ext cx="1170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Скрытые полости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67744" y="2564904"/>
            <a:ext cx="10987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Воск для скрытых полостей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3572947"/>
            <a:ext cx="2349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Гальванизированная сталь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38499" y="4509120"/>
            <a:ext cx="1539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Уплотнитель на кромке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08340" y="5493743"/>
            <a:ext cx="758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Клей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1620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323528" y="703826"/>
            <a:ext cx="565136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51520" y="6453336"/>
            <a:ext cx="860621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76769" y="820103"/>
            <a:ext cx="835292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В 1965 году была создана мощная дилерская сеть в Скандинавии и Голландии.</a:t>
            </a:r>
          </a:p>
          <a:p>
            <a:endParaRPr lang="ru-RU" dirty="0" smtClean="0">
              <a:solidFill>
                <a:prstClr val="black"/>
              </a:solidFill>
            </a:endParaRPr>
          </a:p>
          <a:p>
            <a:r>
              <a:rPr lang="ru-RU" dirty="0" smtClean="0">
                <a:solidFill>
                  <a:prstClr val="black"/>
                </a:solidFill>
              </a:rPr>
              <a:t>Вскоре </a:t>
            </a:r>
            <a:r>
              <a:rPr lang="en-US" dirty="0" smtClean="0">
                <a:solidFill>
                  <a:prstClr val="black"/>
                </a:solidFill>
              </a:rPr>
              <a:t>DINOL </a:t>
            </a:r>
            <a:r>
              <a:rPr lang="ru-RU" dirty="0" smtClean="0">
                <a:solidFill>
                  <a:prstClr val="black"/>
                </a:solidFill>
              </a:rPr>
              <a:t>распространил свое влияние на Европу.</a:t>
            </a:r>
          </a:p>
          <a:p>
            <a:endParaRPr lang="ru-RU" dirty="0" smtClean="0">
              <a:solidFill>
                <a:prstClr val="black"/>
              </a:solidFill>
            </a:endParaRPr>
          </a:p>
          <a:p>
            <a:r>
              <a:rPr lang="ru-RU" dirty="0" smtClean="0">
                <a:solidFill>
                  <a:prstClr val="black"/>
                </a:solidFill>
              </a:rPr>
              <a:t>Затем США, азиатский и тихоокеанский регион</a:t>
            </a:r>
          </a:p>
          <a:p>
            <a:endParaRPr lang="ru-RU" dirty="0">
              <a:solidFill>
                <a:prstClr val="black"/>
              </a:solidFill>
            </a:endParaRPr>
          </a:p>
          <a:p>
            <a:r>
              <a:rPr lang="ru-RU" dirty="0" smtClean="0">
                <a:solidFill>
                  <a:prstClr val="black"/>
                </a:solidFill>
              </a:rPr>
              <a:t>Западные производители используют шведские препараты при сборке легковых и грузовых автомобилей, автобусов, прицепов и железнодорожных вагонов. Продукция попадает на конвейеры всего цвета мирового автомобилестроения.</a:t>
            </a:r>
          </a:p>
          <a:p>
            <a:endParaRPr lang="ru-RU" dirty="0">
              <a:solidFill>
                <a:prstClr val="black"/>
              </a:solidFill>
            </a:endParaRPr>
          </a:p>
          <a:p>
            <a:r>
              <a:rPr lang="ru-RU" dirty="0" smtClean="0">
                <a:solidFill>
                  <a:prstClr val="black"/>
                </a:solidFill>
              </a:rPr>
              <a:t>92% всех выпускаемых в мире самолетов защищены от коррозии препаратами </a:t>
            </a:r>
            <a:r>
              <a:rPr lang="en-US" dirty="0" err="1" smtClean="0">
                <a:solidFill>
                  <a:prstClr val="black"/>
                </a:solidFill>
              </a:rPr>
              <a:t>Dinitrol</a:t>
            </a:r>
            <a:r>
              <a:rPr lang="en-US" dirty="0">
                <a:solidFill>
                  <a:prstClr val="black"/>
                </a:solidFill>
              </a:rPr>
              <a:t>.</a:t>
            </a:r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r>
              <a:rPr lang="ru-RU" dirty="0" smtClean="0">
                <a:solidFill>
                  <a:prstClr val="black"/>
                </a:solidFill>
              </a:rPr>
              <a:t>В 1973 году произошло знакомство советских специалистов самолетостроения с </a:t>
            </a:r>
            <a:r>
              <a:rPr lang="en-US" dirty="0" err="1" smtClean="0">
                <a:solidFill>
                  <a:prstClr val="black"/>
                </a:solidFill>
              </a:rPr>
              <a:t>Dinitrol</a:t>
            </a:r>
            <a:r>
              <a:rPr lang="ru-RU" dirty="0" smtClean="0">
                <a:solidFill>
                  <a:prstClr val="black"/>
                </a:solidFill>
              </a:rPr>
              <a:t>. С тех пор наши самолеты обрабатывают </a:t>
            </a:r>
            <a:r>
              <a:rPr lang="en-US" dirty="0" err="1" smtClean="0">
                <a:solidFill>
                  <a:prstClr val="black"/>
                </a:solidFill>
              </a:rPr>
              <a:t>Dinitrol</a:t>
            </a:r>
            <a:r>
              <a:rPr lang="en-US" dirty="0">
                <a:solidFill>
                  <a:prstClr val="black"/>
                </a:solidFill>
              </a:rPr>
              <a:t>.</a:t>
            </a:r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r>
              <a:rPr lang="ru-RU" dirty="0">
                <a:solidFill>
                  <a:prstClr val="black"/>
                </a:solidFill>
              </a:rPr>
              <a:t>В 1998 году подписан контракт о статусе дистрибьютора компании "ЮВК" с немецким концерном DINOL </a:t>
            </a:r>
            <a:r>
              <a:rPr lang="ru-RU" dirty="0" err="1">
                <a:solidFill>
                  <a:prstClr val="black"/>
                </a:solidFill>
              </a:rPr>
              <a:t>GmbH</a:t>
            </a:r>
            <a:r>
              <a:rPr lang="ru-RU" dirty="0">
                <a:solidFill>
                  <a:prstClr val="black"/>
                </a:solidFill>
              </a:rPr>
              <a:t>, который является крупнейшим производителем клеящих, герметизирующих, антикоррозионных составов и напыляемая </a:t>
            </a:r>
            <a:r>
              <a:rPr lang="ru-RU" dirty="0" err="1">
                <a:solidFill>
                  <a:prstClr val="black"/>
                </a:solidFill>
              </a:rPr>
              <a:t>шумоизоляция</a:t>
            </a:r>
            <a:r>
              <a:rPr lang="ru-RU" dirty="0">
                <a:solidFill>
                  <a:prstClr val="black"/>
                </a:solidFill>
              </a:rPr>
              <a:t>, под маркой </a:t>
            </a:r>
            <a:r>
              <a:rPr lang="ru-RU" dirty="0" err="1">
                <a:solidFill>
                  <a:prstClr val="black"/>
                </a:solidFill>
              </a:rPr>
              <a:t>Dinitrol</a:t>
            </a:r>
            <a:r>
              <a:rPr lang="ru-RU" dirty="0">
                <a:solidFill>
                  <a:prstClr val="black"/>
                </a:solidFill>
              </a:rPr>
              <a:t>.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051" name="Picture 3" descr="C:\Users\Sony\Desktop\Dinitrol призентация\логотипы\Логотип DINITROL.wm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84168" y="294056"/>
            <a:ext cx="2913037" cy="44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504707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323528" y="703826"/>
            <a:ext cx="565136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51520" y="6453336"/>
            <a:ext cx="860621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20590" y="296590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E20000"/>
                </a:solidFill>
              </a:rPr>
              <a:t>Сравнение воска и краски</a:t>
            </a:r>
          </a:p>
        </p:txBody>
      </p:sp>
      <p:pic>
        <p:nvPicPr>
          <p:cNvPr id="2051" name="Picture 3" descr="C:\Users\Sony\Desktop\Dinitrol призентация\логотипы\Логотип DINITROL.wm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84168" y="294056"/>
            <a:ext cx="2913037" cy="44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00038" y="6465888"/>
            <a:ext cx="86074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 </a:t>
            </a:r>
            <a:r>
              <a:rPr lang="ru-RU" altLang="ru-RU" sz="1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,</a:t>
            </a:r>
            <a:endParaRPr lang="ru-RU" altLang="ru-RU" sz="1200" dirty="0" smtClean="0">
              <a:solidFill>
                <a:srgbClr val="000000"/>
              </a:solidFill>
              <a:latin typeface="Arial" charset="0"/>
              <a:ea typeface="Microsoft YaHei" pitchFamily="34" charset="-122"/>
            </a:endParaRPr>
          </a:p>
        </p:txBody>
      </p:sp>
      <p:pic>
        <p:nvPicPr>
          <p:cNvPr id="9" name="Picture 13" descr="C:\Documents and Settings\Vladimír\Dokumenty\0brázky\2005-05 (V)\sejmout000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72707" y="1256490"/>
            <a:ext cx="2901963" cy="1203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713988" y="926508"/>
            <a:ext cx="2921908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Защита поверхности краской</a:t>
            </a:r>
            <a:endParaRPr lang="cs-CZ" sz="1600" i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  <p:pic>
        <p:nvPicPr>
          <p:cNvPr id="11" name="Picture 18" descr="C:\Documents and Settings\Vladimír\Dokumenty\0brázky\2005-05 (V)\sejmout000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117232" y="1339082"/>
            <a:ext cx="2881064" cy="1118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5148064" y="908720"/>
            <a:ext cx="2819400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Защита поверхности воском</a:t>
            </a:r>
            <a:endParaRPr lang="cs-CZ" sz="1600" i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  <p:sp>
        <p:nvSpPr>
          <p:cNvPr id="15" name="Rectangle 7"/>
          <p:cNvSpPr txBox="1">
            <a:spLocks noChangeArrowheads="1"/>
          </p:cNvSpPr>
          <p:nvPr/>
        </p:nvSpPr>
        <p:spPr bwMode="auto">
          <a:xfrm>
            <a:off x="539552" y="2780928"/>
            <a:ext cx="367240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50825" lvl="1" indent="-250825" fontAlgn="base">
              <a:buClr>
                <a:srgbClr val="FF0000"/>
              </a:buClr>
              <a:buSzPct val="105000"/>
              <a:buFont typeface="Wingdings" pitchFamily="2" charset="2"/>
              <a:buChar char="§"/>
              <a:defRPr/>
            </a:pPr>
            <a:r>
              <a:rPr lang="ru-RU" sz="2000" dirty="0" smtClean="0">
                <a:solidFill>
                  <a:srgbClr val="00349E"/>
                </a:solidFill>
                <a:ea typeface="ＭＳ Ｐゴシック" pitchFamily="34" charset="-128"/>
                <a:cs typeface="Arial" charset="0"/>
              </a:rPr>
              <a:t>Более тонкое покрытие краев</a:t>
            </a:r>
            <a:endParaRPr lang="en-GB" sz="2000" dirty="0" smtClean="0">
              <a:solidFill>
                <a:srgbClr val="00349E"/>
              </a:solidFill>
              <a:ea typeface="ＭＳ Ｐゴシック" pitchFamily="34" charset="-128"/>
              <a:cs typeface="Arial" charset="0"/>
            </a:endParaRPr>
          </a:p>
          <a:p>
            <a:pPr marL="250825" lvl="1" indent="-250825" fontAlgn="base">
              <a:buClr>
                <a:srgbClr val="FF0000"/>
              </a:buClr>
              <a:buSzPct val="105000"/>
              <a:buFont typeface="Wingdings" pitchFamily="2" charset="2"/>
              <a:buChar char="§"/>
              <a:defRPr/>
            </a:pPr>
            <a:r>
              <a:rPr lang="ru-RU" sz="2000" dirty="0" smtClean="0">
                <a:solidFill>
                  <a:srgbClr val="00349E"/>
                </a:solidFill>
                <a:ea typeface="ＭＳ Ｐゴシック" pitchFamily="34" charset="-128"/>
                <a:cs typeface="Arial" charset="0"/>
              </a:rPr>
              <a:t>Покрытие не герметично</a:t>
            </a:r>
            <a:endParaRPr lang="en-GB" sz="2000" dirty="0" smtClean="0">
              <a:solidFill>
                <a:srgbClr val="00349E"/>
              </a:solidFill>
              <a:ea typeface="ＭＳ Ｐゴシック" pitchFamily="34" charset="-128"/>
              <a:cs typeface="Arial" charset="0"/>
            </a:endParaRPr>
          </a:p>
          <a:p>
            <a:pPr marL="250825" lvl="1" indent="-250825" fontAlgn="base">
              <a:buClr>
                <a:srgbClr val="FF0000"/>
              </a:buClr>
              <a:buSzPct val="105000"/>
              <a:buFont typeface="Wingdings" pitchFamily="2" charset="2"/>
              <a:buChar char="§"/>
              <a:defRPr/>
            </a:pPr>
            <a:r>
              <a:rPr lang="ru-RU" sz="2000" dirty="0" smtClean="0">
                <a:solidFill>
                  <a:srgbClr val="00349E"/>
                </a:solidFill>
                <a:ea typeface="ＭＳ Ｐゴシック" pitchFamily="34" charset="-128"/>
                <a:cs typeface="Arial" charset="0"/>
              </a:rPr>
              <a:t>Небольшое механическое повреждение вызывает </a:t>
            </a:r>
            <a:r>
              <a:rPr lang="en-GB" sz="2000" dirty="0" smtClean="0">
                <a:solidFill>
                  <a:srgbClr val="00349E"/>
                </a:solidFill>
                <a:ea typeface="ＭＳ Ｐゴシック" pitchFamily="34" charset="-128"/>
                <a:cs typeface="Arial" charset="0"/>
              </a:rPr>
              <a:t> </a:t>
            </a:r>
            <a:r>
              <a:rPr lang="ru-RU" sz="2000" dirty="0" smtClean="0">
                <a:solidFill>
                  <a:srgbClr val="00349E"/>
                </a:solidFill>
                <a:ea typeface="ＭＳ Ｐゴシック" pitchFamily="34" charset="-128"/>
                <a:cs typeface="Arial" charset="0"/>
              </a:rPr>
              <a:t>большое повреждение из-за образования ржавчины под слоем краски</a:t>
            </a:r>
            <a:endParaRPr lang="en-GB" sz="2000" dirty="0" smtClean="0">
              <a:solidFill>
                <a:srgbClr val="00349E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16" name="Rectangle 7"/>
          <p:cNvSpPr txBox="1">
            <a:spLocks noChangeArrowheads="1"/>
          </p:cNvSpPr>
          <p:nvPr/>
        </p:nvSpPr>
        <p:spPr bwMode="auto">
          <a:xfrm>
            <a:off x="4860032" y="2780928"/>
            <a:ext cx="4032448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50825" lvl="1" indent="-250825" fontAlgn="base">
              <a:buClr>
                <a:srgbClr val="FF0000"/>
              </a:buClr>
              <a:buSzPct val="105000"/>
              <a:buFont typeface="Wingdings" pitchFamily="2" charset="2"/>
              <a:buChar char="§"/>
              <a:defRPr/>
            </a:pPr>
            <a:r>
              <a:rPr lang="ru-RU" sz="2000" dirty="0" smtClean="0">
                <a:solidFill>
                  <a:srgbClr val="00349E"/>
                </a:solidFill>
                <a:ea typeface="ＭＳ Ｐゴシック" pitchFamily="34" charset="-128"/>
                <a:cs typeface="Arial" charset="0"/>
              </a:rPr>
              <a:t>Равномерное покрытие всех геометрических форм обрабатываемой части</a:t>
            </a:r>
            <a:endParaRPr lang="en-GB" sz="2000" dirty="0" smtClean="0">
              <a:solidFill>
                <a:srgbClr val="00349E"/>
              </a:solidFill>
              <a:ea typeface="ＭＳ Ｐゴシック" pitchFamily="34" charset="-128"/>
              <a:cs typeface="Arial" charset="0"/>
            </a:endParaRPr>
          </a:p>
          <a:p>
            <a:pPr marL="250825" lvl="1" indent="-250825" fontAlgn="base">
              <a:buClr>
                <a:srgbClr val="FF0000"/>
              </a:buClr>
              <a:buSzPct val="105000"/>
              <a:buFont typeface="Wingdings" pitchFamily="2" charset="2"/>
              <a:buChar char="§"/>
              <a:defRPr/>
            </a:pPr>
            <a:r>
              <a:rPr lang="ru-RU" sz="2000" dirty="0" smtClean="0">
                <a:solidFill>
                  <a:srgbClr val="00349E"/>
                </a:solidFill>
                <a:ea typeface="ＭＳ Ｐゴシック" pitchFamily="34" charset="-128"/>
                <a:cs typeface="Arial" charset="0"/>
              </a:rPr>
              <a:t>Более мягкое покрытие</a:t>
            </a:r>
            <a:endParaRPr lang="en-GB" sz="2000" dirty="0" smtClean="0">
              <a:solidFill>
                <a:srgbClr val="00349E"/>
              </a:solidFill>
              <a:ea typeface="ＭＳ Ｐゴシック" pitchFamily="34" charset="-128"/>
              <a:cs typeface="Arial" charset="0"/>
            </a:endParaRPr>
          </a:p>
          <a:p>
            <a:pPr marL="250825" lvl="1" indent="-250825" fontAlgn="base">
              <a:buClr>
                <a:srgbClr val="FF0000"/>
              </a:buClr>
              <a:buSzPct val="105000"/>
              <a:buFont typeface="Wingdings" pitchFamily="2" charset="2"/>
              <a:buChar char="§"/>
              <a:defRPr/>
            </a:pPr>
            <a:r>
              <a:rPr lang="ru-RU" sz="2000" dirty="0" smtClean="0">
                <a:solidFill>
                  <a:srgbClr val="00349E"/>
                </a:solidFill>
                <a:ea typeface="ＭＳ Ｐゴシック" pitchFamily="34" charset="-128"/>
                <a:cs typeface="Arial" charset="0"/>
              </a:rPr>
              <a:t>Механическое повреждение вызывает только локальное воздействие ржавчины</a:t>
            </a:r>
            <a:r>
              <a:rPr lang="en-GB" sz="2000" dirty="0" smtClean="0">
                <a:solidFill>
                  <a:srgbClr val="00349E"/>
                </a:solidFill>
                <a:ea typeface="ＭＳ Ｐゴシック" pitchFamily="34" charset="-128"/>
                <a:cs typeface="Arial" charset="0"/>
              </a:rPr>
              <a:t>, </a:t>
            </a:r>
            <a:r>
              <a:rPr lang="ru-RU" sz="2000" dirty="0" smtClean="0">
                <a:solidFill>
                  <a:srgbClr val="00349E"/>
                </a:solidFill>
                <a:ea typeface="ＭＳ Ｐゴシック" pitchFamily="34" charset="-128"/>
                <a:cs typeface="Arial" charset="0"/>
              </a:rPr>
              <a:t>ржавчина под слоем воска отсутствует</a:t>
            </a:r>
            <a:endParaRPr lang="en-GB" sz="2000" dirty="0" smtClean="0">
              <a:solidFill>
                <a:srgbClr val="00349E"/>
              </a:solidFill>
              <a:ea typeface="ＭＳ Ｐゴシック" pitchFamily="34" charset="-128"/>
              <a:cs typeface="Arial" charset="0"/>
            </a:endParaRPr>
          </a:p>
          <a:p>
            <a:pPr marL="250825" lvl="1" indent="-250825" fontAlgn="base">
              <a:buClr>
                <a:srgbClr val="FF0000"/>
              </a:buClr>
              <a:buSzPct val="105000"/>
              <a:buFont typeface="Wingdings" pitchFamily="2" charset="2"/>
              <a:buChar char="§"/>
              <a:defRPr/>
            </a:pPr>
            <a:r>
              <a:rPr lang="ru-RU" sz="2000" dirty="0" smtClean="0">
                <a:solidFill>
                  <a:srgbClr val="00349E"/>
                </a:solidFill>
                <a:ea typeface="ＭＳ Ｐゴシック" pitchFamily="34" charset="-128"/>
                <a:cs typeface="Arial" charset="0"/>
              </a:rPr>
              <a:t>Дешевое восстановление покрытия</a:t>
            </a:r>
            <a:endParaRPr lang="en-GB" sz="2000" dirty="0" smtClean="0">
              <a:solidFill>
                <a:srgbClr val="00349E"/>
              </a:solidFill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99335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323528" y="703826"/>
            <a:ext cx="565136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51520" y="6453336"/>
            <a:ext cx="860621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 descr="C:\Users\Sony\Desktop\Dinitrol призентация\логотипы\Логотип DINITROL.wm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84172" y="294056"/>
            <a:ext cx="2913037" cy="44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-252536" y="6594475"/>
            <a:ext cx="86074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 </a:t>
            </a:r>
            <a:r>
              <a:rPr lang="ru-RU" altLang="ru-RU" sz="1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,</a:t>
            </a:r>
            <a:endParaRPr lang="ru-RU" altLang="ru-RU" sz="1200" dirty="0" smtClean="0">
              <a:solidFill>
                <a:srgbClr val="000000"/>
              </a:solidFill>
              <a:latin typeface="Arial" charset="0"/>
              <a:ea typeface="Microsoft YaHei" pitchFamily="34" charset="-122"/>
            </a:endParaRPr>
          </a:p>
        </p:txBody>
      </p:sp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179830" y="188639"/>
            <a:ext cx="59043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800" b="1" dirty="0">
                <a:solidFill>
                  <a:srgbClr val="FF0000"/>
                </a:solidFill>
              </a:rPr>
              <a:t>Лучшая в мире защита от коррозии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62660" y="836712"/>
            <a:ext cx="858393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</a:rPr>
              <a:t>Постоянные </a:t>
            </a:r>
            <a:r>
              <a:rPr lang="ru-RU" dirty="0">
                <a:solidFill>
                  <a:prstClr val="black"/>
                </a:solidFill>
              </a:rPr>
              <a:t>разработки и новейшие технологические решения выводят составы DINITROL на первое место среди аналогов. </a:t>
            </a:r>
            <a:endParaRPr lang="ru-RU" dirty="0" smtClean="0">
              <a:solidFill>
                <a:prstClr val="black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</a:rPr>
              <a:t>Продукты под торговой маркой Dinitrol производятся из высококачественного сырья на самых современных и высокотехнологичных заводах в Германии, Англии, Швейцарии и Голландии.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</a:rPr>
              <a:t>Продукты DINITROL®, </a:t>
            </a:r>
            <a:r>
              <a:rPr lang="ru-RU" dirty="0">
                <a:solidFill>
                  <a:prstClr val="black"/>
                </a:solidFill>
              </a:rPr>
              <a:t>сертифицированы по ISO 9001, ISO 14001 и </a:t>
            </a:r>
            <a:r>
              <a:rPr lang="ru-RU" dirty="0" smtClean="0">
                <a:solidFill>
                  <a:prstClr val="black"/>
                </a:solidFill>
              </a:rPr>
              <a:t>в автомобильной </a:t>
            </a:r>
            <a:r>
              <a:rPr lang="ru-RU" dirty="0">
                <a:solidFill>
                  <a:prstClr val="black"/>
                </a:solidFill>
              </a:rPr>
              <a:t>промышленности ISO / TS 16949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dirty="0" smtClean="0">
              <a:solidFill>
                <a:prstClr val="black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dirty="0" smtClean="0">
              <a:solidFill>
                <a:prstClr val="black"/>
              </a:solidFill>
            </a:endParaRP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97312" y="3861048"/>
            <a:ext cx="3355166" cy="2536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3" name="Picture 1033" descr="DSCF129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07437" y="2653740"/>
            <a:ext cx="2639158" cy="197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Sony\Documents\ЮВК\Diffutherm-Archicom-1110x440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305" y="3212976"/>
            <a:ext cx="5631353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54408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323851" y="703263"/>
            <a:ext cx="565052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52046" y="6453188"/>
            <a:ext cx="860620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56" name="TextBox 12"/>
          <p:cNvSpPr txBox="1">
            <a:spLocks noChangeArrowheads="1"/>
          </p:cNvSpPr>
          <p:nvPr/>
        </p:nvSpPr>
        <p:spPr bwMode="auto">
          <a:xfrm>
            <a:off x="251520" y="171450"/>
            <a:ext cx="7344508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FF0000"/>
                </a:solidFill>
              </a:rPr>
              <a:t>Покрывает весь диапазон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FF0000"/>
                </a:solidFill>
              </a:rPr>
              <a:t>требований производителей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FF0000"/>
                </a:solidFill>
              </a:rPr>
              <a:t>современных автомобилей (OEM </a:t>
            </a:r>
            <a:r>
              <a:rPr lang="ru-RU" altLang="ru-RU" sz="2800" b="1" dirty="0" err="1">
                <a:solidFill>
                  <a:srgbClr val="FF0000"/>
                </a:solidFill>
              </a:rPr>
              <a:t>Approved</a:t>
            </a:r>
            <a:r>
              <a:rPr lang="ru-RU" altLang="ru-RU" sz="2800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49157" name="Picture 3" descr="C:\Users\Sony\Desktop\Dinitrol призентация\логотипы\Логотип DINITROL.wm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84277" y="293688"/>
            <a:ext cx="291318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347864" y="1988840"/>
            <a:ext cx="556021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rgbClr val="000000"/>
                </a:solidFill>
              </a:rPr>
              <a:t>Авто производитель не может одобрить продукт, не проведя </a:t>
            </a:r>
            <a:r>
              <a:rPr lang="ru-RU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самые полные</a:t>
            </a:r>
            <a:r>
              <a:rPr lang="ru-RU" sz="2000" dirty="0">
                <a:solidFill>
                  <a:srgbClr val="000000"/>
                </a:solidFill>
              </a:rPr>
              <a:t> его </a:t>
            </a:r>
            <a:r>
              <a:rPr lang="ru-RU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испытания</a:t>
            </a:r>
            <a:r>
              <a:rPr lang="ru-RU" sz="2000" dirty="0">
                <a:solidFill>
                  <a:srgbClr val="000000"/>
                </a:solidFill>
              </a:rPr>
              <a:t> и не проверив его </a:t>
            </a:r>
            <a:r>
              <a:rPr lang="ru-RU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качественные характеристики на соответствие самым жестким стандартам</a:t>
            </a:r>
            <a:r>
              <a:rPr lang="ru-RU" sz="2000" dirty="0">
                <a:solidFill>
                  <a:srgbClr val="000000"/>
                </a:solidFill>
              </a:rPr>
              <a:t>. Затем его одобрение отражается в конструкторской документации производителя ТС. Соответствие требованиям автопроизводителей свидетельствуют о том, что </a:t>
            </a:r>
            <a:r>
              <a:rPr lang="ru-RU" sz="2000" dirty="0">
                <a:solidFill>
                  <a:prstClr val="black"/>
                </a:solidFill>
              </a:rPr>
              <a:t>DINITROL идеальный партнер для любого автодилера и авто мастерской</a:t>
            </a:r>
            <a:r>
              <a:rPr lang="ru-RU" sz="2000" dirty="0">
                <a:solidFill>
                  <a:srgbClr val="000000"/>
                </a:solidFill>
              </a:rPr>
              <a:t>. </a:t>
            </a:r>
          </a:p>
        </p:txBody>
      </p:sp>
      <p:sp>
        <p:nvSpPr>
          <p:cNvPr id="49160" name="TextBox 3"/>
          <p:cNvSpPr txBox="1">
            <a:spLocks noChangeArrowheads="1"/>
          </p:cNvSpPr>
          <p:nvPr/>
        </p:nvSpPr>
        <p:spPr bwMode="auto">
          <a:xfrm>
            <a:off x="300405" y="6465889"/>
            <a:ext cx="8607669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defTabSz="449263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defTabSz="449263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defTabSz="449263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defTabSz="449263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defTabSz="449263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rPr>
              <a:t> </a:t>
            </a:r>
            <a:r>
              <a:rPr lang="ru-RU" altLang="ru-RU" sz="1200" dirty="0" smtClean="0">
                <a:solidFill>
                  <a:srgbClr val="000000"/>
                </a:solidFill>
                <a:latin typeface="Arial" pitchFamily="34" charset="0"/>
                <a:ea typeface="Microsoft YaHei" pitchFamily="34" charset="-122"/>
              </a:rPr>
              <a:t>,</a:t>
            </a:r>
            <a:endParaRPr lang="ru-RU" altLang="ru-RU" sz="1200" dirty="0">
              <a:solidFill>
                <a:srgbClr val="000000"/>
              </a:solidFill>
              <a:latin typeface="Arial" pitchFamily="34" charset="0"/>
              <a:ea typeface="Microsoft YaHei" pitchFamily="3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32856"/>
            <a:ext cx="2952328" cy="29523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522186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Sony\Documents\Игнатьев Леонид\Диск 1\Bilder - The complete system for qualitative repairs\DSC_0019.TIF"/>
          <p:cNvPicPr>
            <a:picLocks noChangeAspect="1" noChangeArrowheads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16200000">
            <a:off x="-461122" y="2201880"/>
            <a:ext cx="4748075" cy="303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323528" y="703826"/>
            <a:ext cx="565136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51520" y="6453336"/>
            <a:ext cx="860621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20590" y="226772"/>
            <a:ext cx="54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E20000"/>
                </a:solidFill>
              </a:rPr>
              <a:t>Характеристика основных материалов</a:t>
            </a:r>
            <a:endParaRPr lang="ru-RU" sz="2800" b="1" dirty="0">
              <a:solidFill>
                <a:srgbClr val="E20000"/>
              </a:solidFill>
            </a:endParaRPr>
          </a:p>
        </p:txBody>
      </p:sp>
      <p:pic>
        <p:nvPicPr>
          <p:cNvPr id="2051" name="Picture 3" descr="C:\Users\Sony\Desktop\Dinitrol призентация\логотипы\Логотип DINITROL.wm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84168" y="294056"/>
            <a:ext cx="2913037" cy="44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00038" y="6465888"/>
            <a:ext cx="86074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 </a:t>
            </a:r>
            <a:r>
              <a:rPr lang="ru-RU" altLang="ru-RU" sz="1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,</a:t>
            </a:r>
            <a:endParaRPr lang="ru-RU" altLang="ru-RU" sz="1200" dirty="0" smtClean="0">
              <a:solidFill>
                <a:srgbClr val="000000"/>
              </a:solidFill>
              <a:latin typeface="Arial" charset="0"/>
              <a:ea typeface="Microsoft YaHei" pitchFamily="34" charset="-122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61221472"/>
              </p:ext>
            </p:extLst>
          </p:nvPr>
        </p:nvGraphicFramePr>
        <p:xfrm>
          <a:off x="410705" y="1340530"/>
          <a:ext cx="8511927" cy="4752767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792088"/>
                <a:gridCol w="2044041"/>
                <a:gridCol w="372388"/>
                <a:gridCol w="372388"/>
                <a:gridCol w="372388"/>
                <a:gridCol w="1072098"/>
                <a:gridCol w="504056"/>
                <a:gridCol w="504056"/>
                <a:gridCol w="1080120"/>
                <a:gridCol w="792088"/>
                <a:gridCol w="606216"/>
              </a:tblGrid>
              <a:tr h="467545">
                <a:tc row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Составы </a:t>
                      </a:r>
                      <a:r>
                        <a:rPr lang="ru-RU" sz="2000" dirty="0">
                          <a:effectLst/>
                        </a:rPr>
                        <a:t>для скрытых и труднодоступных полостей</a:t>
                      </a:r>
                      <a:endParaRPr lang="ru-RU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 vert="vert27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2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     </a:t>
                      </a:r>
                      <a:endParaRPr lang="ru-RU" sz="2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2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Материал</a:t>
                      </a:r>
                      <a:endParaRPr lang="ru-RU" sz="2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Тип пленки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       </a:t>
                      </a:r>
                      <a:endParaRPr lang="ru-RU" sz="2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Цвет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Пенетрация</a:t>
                      </a:r>
                      <a:r>
                        <a:rPr lang="ru-RU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(мм)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Плотность (кг/м3)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Стойкость к</a:t>
                      </a:r>
                      <a:endParaRPr lang="ru-RU" sz="2000" dirty="0">
                        <a:effectLst/>
                      </a:endParaRPr>
                    </a:p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smtClean="0">
                          <a:effectLst/>
                        </a:rPr>
                        <a:t>солевому </a:t>
                      </a:r>
                      <a:r>
                        <a:rPr lang="ru-RU" sz="1400" dirty="0">
                          <a:effectLst/>
                        </a:rPr>
                        <a:t>туману </a:t>
                      </a:r>
                      <a:endParaRPr lang="ru-RU" sz="2000" dirty="0">
                        <a:effectLst/>
                      </a:endParaRPr>
                    </a:p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(100 часов ~ 1 год эксплуатации)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Толщина сухой </a:t>
                      </a:r>
                      <a:endParaRPr lang="ru-RU" sz="2000">
                        <a:effectLst/>
                      </a:endParaRPr>
                    </a:p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пленки(µ</a:t>
                      </a:r>
                      <a:r>
                        <a:rPr lang="en-US" sz="1400">
                          <a:effectLst/>
                        </a:rPr>
                        <a:t>m</a:t>
                      </a:r>
                      <a:r>
                        <a:rPr lang="ru-RU" sz="1400">
                          <a:effectLst/>
                        </a:rPr>
                        <a:t> –микрон)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Содержание сухого </a:t>
                      </a:r>
                      <a:endParaRPr lang="ru-RU" sz="2000" dirty="0">
                        <a:effectLst/>
                      </a:endParaRPr>
                    </a:p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вещества (%)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76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масляная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 vert="vert27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жировая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восковая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7545">
                <a:tc vMerge="1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>
                            <a:glow rad="228600">
                              <a:schemeClr val="bg1"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linkClick r:id="rId5" action="ppaction://hlinkfile"/>
                        </a:rPr>
                        <a:t>ML</a:t>
                      </a:r>
                      <a:endParaRPr lang="ru-RU" sz="2800" b="1" dirty="0">
                        <a:solidFill>
                          <a:schemeClr val="bg1"/>
                        </a:solidFill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х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х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коричневый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850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96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46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5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glow rad="228600">
                              <a:schemeClr val="bg1"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linkClick r:id="rId6" action="ppaction://hlinkfile"/>
                        </a:rPr>
                        <a:t>1000</a:t>
                      </a:r>
                      <a:endParaRPr lang="ru-RU" sz="2800" b="1" dirty="0">
                        <a:solidFill>
                          <a:schemeClr val="bg1"/>
                        </a:solidFill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х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прозрачный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830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500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40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50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5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>
                            <a:glow rad="228600">
                              <a:schemeClr val="bg1"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linkClick r:id="rId7" action="ppaction://hlinkfile"/>
                        </a:rPr>
                        <a:t>Penetrant</a:t>
                      </a: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>
                            <a:glow rad="228600">
                              <a:schemeClr val="bg1"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linkClick r:id="rId7" action="ppaction://hlinkfile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effectLst>
                            <a:glow rad="228600">
                              <a:schemeClr val="bg1"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linkClick r:id="rId7" action="ppaction://hlinkfile"/>
                        </a:rPr>
                        <a:t>LT</a:t>
                      </a:r>
                      <a:endParaRPr lang="ru-RU" sz="2800" b="1" dirty="0">
                        <a:solidFill>
                          <a:schemeClr val="bg1"/>
                        </a:solidFill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х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бежевый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860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1000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60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52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5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glow rad="228600">
                              <a:schemeClr val="bg1"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linkClick r:id="rId8" action="ppaction://hlinkfile"/>
                        </a:rPr>
                        <a:t>3641/А-80</a:t>
                      </a:r>
                      <a:endParaRPr lang="ru-RU" sz="2800" b="1" dirty="0">
                        <a:solidFill>
                          <a:schemeClr val="bg1"/>
                        </a:solidFill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х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желтый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1060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500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50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80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5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glow rad="228600">
                              <a:schemeClr val="bg1"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linkClick r:id="rId9" action="ppaction://hlinkfile"/>
                        </a:rPr>
                        <a:t>3642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effectLst>
                            <a:glow rad="228600">
                              <a:schemeClr val="bg1"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linkClick r:id="rId9" action="ppaction://hlinkfile"/>
                        </a:rPr>
                        <a:t>W</a:t>
                      </a:r>
                      <a:endParaRPr lang="ru-RU" sz="2800" b="1" dirty="0">
                        <a:solidFill>
                          <a:schemeClr val="bg1"/>
                        </a:solidFill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х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Св. коричнев.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850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600-1000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100-150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51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55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glow rad="228600">
                              <a:schemeClr val="bg1"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hlinkClick r:id="rId10" action="ppaction://hlinkfile"/>
                        </a:rPr>
                        <a:t>3650</a:t>
                      </a:r>
                      <a:endParaRPr lang="ru-RU" sz="2800" b="1" dirty="0">
                        <a:solidFill>
                          <a:schemeClr val="bg1"/>
                        </a:solidFill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х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бежевый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820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240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30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35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77" marR="6847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516217" y="6114137"/>
            <a:ext cx="2480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11"/>
              </a:rPr>
              <a:t>http://www.dinol.com</a:t>
            </a:r>
            <a:r>
              <a:rPr lang="en-US" dirty="0" smtClean="0">
                <a:hlinkClick r:id="rId11"/>
              </a:rPr>
              <a:t>/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306781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C:\Users\Sony\Documents\Dinitrol призентация\картинки\днище-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1519" y="1113754"/>
            <a:ext cx="3118991" cy="530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323528" y="703826"/>
            <a:ext cx="565136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51520" y="6453336"/>
            <a:ext cx="860621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7504" y="226772"/>
            <a:ext cx="59766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E20000"/>
                </a:solidFill>
              </a:rPr>
              <a:t>Характеристика основных материалов</a:t>
            </a:r>
          </a:p>
        </p:txBody>
      </p:sp>
      <p:pic>
        <p:nvPicPr>
          <p:cNvPr id="2051" name="Picture 3" descr="C:\Users\Sony\Desktop\Dinitrol призентация\логотипы\Логотип DINITROL.wmf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84168" y="294056"/>
            <a:ext cx="2913037" cy="44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00038" y="6465888"/>
            <a:ext cx="86074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 </a:t>
            </a:r>
            <a:r>
              <a:rPr lang="ru-RU" altLang="ru-RU" sz="1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,</a:t>
            </a:r>
            <a:endParaRPr lang="ru-RU" altLang="ru-RU" sz="1200" dirty="0" smtClean="0">
              <a:solidFill>
                <a:srgbClr val="000000"/>
              </a:solidFill>
              <a:latin typeface="Arial" charset="0"/>
              <a:ea typeface="Microsoft YaHei" pitchFamily="34" charset="-122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7140670"/>
              </p:ext>
            </p:extLst>
          </p:nvPr>
        </p:nvGraphicFramePr>
        <p:xfrm>
          <a:off x="249841" y="1098277"/>
          <a:ext cx="8655941" cy="5356368"/>
        </p:xfrm>
        <a:graphic>
          <a:graphicData uri="http://schemas.openxmlformats.org/drawingml/2006/table">
            <a:tbl>
              <a:tblPr firstRow="1" firstCol="1" bandRow="1">
                <a:effectLst/>
                <a:tableStyleId>{5C22544A-7EE6-4342-B048-85BDC9FD1C3A}</a:tableStyleId>
              </a:tblPr>
              <a:tblGrid>
                <a:gridCol w="937783"/>
                <a:gridCol w="2194374"/>
                <a:gridCol w="528059"/>
                <a:gridCol w="528059"/>
                <a:gridCol w="528059"/>
                <a:gridCol w="1080120"/>
                <a:gridCol w="517966"/>
                <a:gridCol w="864096"/>
                <a:gridCol w="936104"/>
                <a:gridCol w="541321"/>
              </a:tblGrid>
              <a:tr h="717241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      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dirty="0"/>
                        <a:t>Материал</a:t>
                      </a: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Тип пленки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     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Цвет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Плотность (кг/м3)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Стойкость к</a:t>
                      </a:r>
                    </a:p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 солев ому туману </a:t>
                      </a:r>
                    </a:p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(100 часов ~ 1 год эксплуатации)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Толщина сухой </a:t>
                      </a:r>
                    </a:p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пленки(µ</a:t>
                      </a:r>
                      <a:r>
                        <a:rPr lang="en-US" sz="1200">
                          <a:effectLst/>
                        </a:rPr>
                        <a:t>m</a:t>
                      </a:r>
                      <a:r>
                        <a:rPr lang="ru-RU" sz="1200">
                          <a:effectLst/>
                        </a:rPr>
                        <a:t> –микрон)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Содержание сухого </a:t>
                      </a:r>
                    </a:p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вещества (%)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20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масляная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 vert="vert27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жировая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восковая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6541">
                <a:tc rowSpan="7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dirty="0"/>
                        <a:t>Составы для днища и арок колес</a:t>
                      </a:r>
                    </a:p>
                  </a:txBody>
                  <a:tcPr marL="13860" marR="13860" marT="0" marB="0" vert="vert27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b="1" dirty="0">
                          <a:solidFill>
                            <a:schemeClr val="bg1"/>
                          </a:solidFill>
                          <a:effectLst>
                            <a:glow rad="228600">
                              <a:schemeClr val="bg1">
                                <a:alpha val="40000"/>
                              </a:schemeClr>
                            </a:glow>
                          </a:effectLst>
                          <a:hlinkClick r:id="rId6" action="ppaction://hlinkfile"/>
                        </a:rPr>
                        <a:t>482</a:t>
                      </a:r>
                      <a:endParaRPr lang="ru-RU" b="1" dirty="0">
                        <a:solidFill>
                          <a:schemeClr val="bg1"/>
                        </a:solidFill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х</a:t>
                      </a: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черный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1090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1500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300-1000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62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2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b="1" dirty="0">
                          <a:solidFill>
                            <a:schemeClr val="bg1"/>
                          </a:solidFill>
                          <a:effectLst>
                            <a:glow rad="228600">
                              <a:schemeClr val="bg1">
                                <a:alpha val="40000"/>
                              </a:schemeClr>
                            </a:glow>
                          </a:effectLst>
                          <a:hlinkClick r:id="rId7" action="ppaction://hlinkfile"/>
                        </a:rPr>
                        <a:t>4941</a:t>
                      </a:r>
                      <a:endParaRPr lang="ru-RU" b="1" dirty="0">
                        <a:solidFill>
                          <a:schemeClr val="bg1"/>
                        </a:solidFill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х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черный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1100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1500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300-500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65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2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b="1" dirty="0">
                          <a:solidFill>
                            <a:schemeClr val="bg1"/>
                          </a:solidFill>
                          <a:effectLst>
                            <a:glow rad="228600">
                              <a:schemeClr val="bg1">
                                <a:alpha val="40000"/>
                              </a:schemeClr>
                            </a:glow>
                          </a:effectLst>
                          <a:hlinkClick r:id="rId8" action="ppaction://hlinkfile"/>
                        </a:rPr>
                        <a:t>4942</a:t>
                      </a:r>
                      <a:endParaRPr lang="ru-RU" b="1" dirty="0">
                        <a:solidFill>
                          <a:schemeClr val="bg1"/>
                        </a:solidFill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х</a:t>
                      </a: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коричневый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1110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1500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300-500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66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2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  <a:effectLst>
                            <a:glow rad="228600">
                              <a:schemeClr val="bg1">
                                <a:alpha val="40000"/>
                              </a:schemeClr>
                            </a:glow>
                          </a:effectLst>
                          <a:hlinkClick r:id="rId7" action="ppaction://hlinkfile"/>
                        </a:rPr>
                        <a:t>CAR</a:t>
                      </a:r>
                      <a:endParaRPr lang="ru-RU" b="1" dirty="0">
                        <a:solidFill>
                          <a:schemeClr val="bg1"/>
                        </a:solidFill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х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черный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1120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1500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300-500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68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2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  <a:effectLst>
                            <a:glow rad="228600">
                              <a:schemeClr val="bg1">
                                <a:alpha val="40000"/>
                              </a:schemeClr>
                            </a:glow>
                          </a:effectLst>
                          <a:hlinkClick r:id="rId9" action="ppaction://hlinkfile"/>
                        </a:rPr>
                        <a:t>METALLIC</a:t>
                      </a:r>
                      <a:endParaRPr lang="ru-RU" b="1" dirty="0">
                        <a:solidFill>
                          <a:schemeClr val="bg1"/>
                        </a:solidFill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х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коричневый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1100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1500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300-500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66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8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  <a:effectLst>
                            <a:glow rad="228600">
                              <a:schemeClr val="bg1">
                                <a:alpha val="40000"/>
                              </a:schemeClr>
                            </a:glow>
                          </a:effectLst>
                          <a:hlinkClick r:id="rId10" action="ppaction://hlinkfile"/>
                        </a:rPr>
                        <a:t>620</a:t>
                      </a:r>
                      <a:r>
                        <a:rPr lang="ru-RU" b="1" dirty="0">
                          <a:solidFill>
                            <a:schemeClr val="bg1"/>
                          </a:solidFill>
                          <a:effectLst>
                            <a:glow rad="228600">
                              <a:schemeClr val="bg1">
                                <a:alpha val="40000"/>
                              </a:schemeClr>
                            </a:glow>
                          </a:effectLst>
                          <a:hlinkClick r:id="rId10" action="ppaction://hlinkfile"/>
                        </a:rPr>
                        <a:t>-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  <a:effectLst>
                            <a:glow rad="228600">
                              <a:schemeClr val="bg1">
                                <a:alpha val="40000"/>
                              </a:schemeClr>
                            </a:glow>
                          </a:effectLst>
                          <a:hlinkClick r:id="rId10" action="ppaction://hlinkfile"/>
                        </a:rPr>
                        <a:t>85 GOLD</a:t>
                      </a:r>
                      <a:endParaRPr lang="ru-RU" b="1" dirty="0">
                        <a:solidFill>
                          <a:schemeClr val="bg1"/>
                        </a:solidFill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х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коричневый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1220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2</a:t>
                      </a:r>
                      <a:r>
                        <a:rPr lang="ru-RU" sz="1200" dirty="0" smtClean="0">
                          <a:effectLst/>
                        </a:rPr>
                        <a:t>0</a:t>
                      </a:r>
                      <a:r>
                        <a:rPr lang="en-US" sz="1200" dirty="0" smtClean="0">
                          <a:effectLst/>
                        </a:rPr>
                        <a:t>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300-600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85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044">
                <a:tc vMerge="1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 vert="vert27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b="1" dirty="0" smtClean="0">
                          <a:solidFill>
                            <a:schemeClr val="bg1"/>
                          </a:solidFill>
                          <a:effectLst>
                            <a:glow rad="228600">
                              <a:schemeClr val="bg1">
                                <a:alpha val="40000"/>
                              </a:schemeClr>
                            </a:glow>
                          </a:effectLst>
                          <a:hlinkClick r:id="rId11" action="ppaction://hlinkfile"/>
                        </a:rPr>
                        <a:t>479</a:t>
                      </a:r>
                      <a:endParaRPr lang="ru-RU" b="1" dirty="0" smtClean="0">
                        <a:solidFill>
                          <a:schemeClr val="bg1"/>
                        </a:solidFill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</a:rPr>
                        <a:t>Синтетическая резина</a:t>
                      </a:r>
                      <a:endParaRPr lang="ru-RU" sz="12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</a:rPr>
                        <a:t>черный</a:t>
                      </a:r>
                      <a:endParaRPr lang="ru-RU" sz="12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</a:rPr>
                        <a:t>1280</a:t>
                      </a:r>
                      <a:endParaRPr lang="ru-RU" sz="12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</a:rPr>
                        <a:t>1800</a:t>
                      </a:r>
                      <a:endParaRPr lang="ru-RU" sz="12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</a:rPr>
                        <a:t>1000-2500</a:t>
                      </a:r>
                      <a:endParaRPr lang="ru-RU" sz="12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</a:rPr>
                        <a:t>74</a:t>
                      </a:r>
                      <a:endParaRPr lang="ru-RU" sz="12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4902781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323528" y="703826"/>
            <a:ext cx="565136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51520" y="6453336"/>
            <a:ext cx="860621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71979" y="254201"/>
            <a:ext cx="54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E20000"/>
                </a:solidFill>
              </a:rPr>
              <a:t>Отличительные черты </a:t>
            </a:r>
            <a:r>
              <a:rPr lang="ru-RU" sz="2800" b="1" dirty="0">
                <a:solidFill>
                  <a:srgbClr val="E20000"/>
                </a:solidFill>
              </a:rPr>
              <a:t>DINITROL антикоррозионных </a:t>
            </a:r>
            <a:r>
              <a:rPr lang="ru-RU" sz="2800" b="1" dirty="0" smtClean="0">
                <a:solidFill>
                  <a:srgbClr val="E20000"/>
                </a:solidFill>
              </a:rPr>
              <a:t>материалов:</a:t>
            </a:r>
            <a:endParaRPr lang="ru-RU" sz="2800" b="1" dirty="0">
              <a:solidFill>
                <a:srgbClr val="E20000"/>
              </a:solidFill>
            </a:endParaRPr>
          </a:p>
        </p:txBody>
      </p:sp>
      <p:pic>
        <p:nvPicPr>
          <p:cNvPr id="2051" name="Picture 3" descr="C:\Users\Sony\Desktop\Dinitrol призентация\логотипы\Логотип DINITROL.wm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84168" y="294056"/>
            <a:ext cx="2913037" cy="44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00038" y="6465888"/>
            <a:ext cx="86074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 </a:t>
            </a:r>
            <a:r>
              <a:rPr lang="ru-RU" altLang="ru-RU" sz="1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,</a:t>
            </a:r>
            <a:endParaRPr lang="ru-RU" altLang="ru-RU" sz="1200" dirty="0" smtClean="0">
              <a:solidFill>
                <a:srgbClr val="000000"/>
              </a:solidFill>
              <a:latin typeface="Arial" charset="0"/>
              <a:ea typeface="Microsoft YaHei" pitchFamily="34" charset="-12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3" y="1556792"/>
            <a:ext cx="814092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prstClr val="black"/>
                </a:solidFill>
              </a:rPr>
              <a:t>высокий </a:t>
            </a:r>
            <a:r>
              <a:rPr lang="ru-RU" dirty="0">
                <a:solidFill>
                  <a:prstClr val="black"/>
                </a:solidFill>
              </a:rPr>
              <a:t>сухой остаток – от 40% до </a:t>
            </a:r>
            <a:r>
              <a:rPr lang="ru-RU" dirty="0" smtClean="0">
                <a:solidFill>
                  <a:prstClr val="black"/>
                </a:solidFill>
              </a:rPr>
              <a:t>85%;</a:t>
            </a:r>
            <a:endParaRPr lang="ru-RU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prstClr val="black"/>
                </a:solidFill>
              </a:rPr>
              <a:t>наличие </a:t>
            </a:r>
            <a:r>
              <a:rPr lang="ru-RU" dirty="0">
                <a:solidFill>
                  <a:prstClr val="black"/>
                </a:solidFill>
              </a:rPr>
              <a:t>экологически чистых материалов на водной основе;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prstClr val="black"/>
                </a:solidFill>
              </a:rPr>
              <a:t>низкое </a:t>
            </a:r>
            <a:r>
              <a:rPr lang="ru-RU" dirty="0">
                <a:solidFill>
                  <a:prstClr val="black"/>
                </a:solidFill>
              </a:rPr>
              <a:t>содержание летучих углеводородов в растворе (&lt; 1</a:t>
            </a:r>
            <a:r>
              <a:rPr lang="ru-RU" dirty="0" smtClean="0">
                <a:solidFill>
                  <a:prstClr val="black"/>
                </a:solidFill>
              </a:rPr>
              <a:t>%) (одобрено </a:t>
            </a:r>
            <a:r>
              <a:rPr lang="en-US" dirty="0" smtClean="0">
                <a:solidFill>
                  <a:prstClr val="black"/>
                </a:solidFill>
              </a:rPr>
              <a:t>OEM)</a:t>
            </a:r>
            <a:r>
              <a:rPr lang="ru-RU" dirty="0" smtClean="0">
                <a:solidFill>
                  <a:prstClr val="black"/>
                </a:solidFill>
              </a:rPr>
              <a:t>;</a:t>
            </a:r>
            <a:endParaRPr lang="ru-RU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prstClr val="black"/>
                </a:solidFill>
              </a:rPr>
              <a:t>высокая </a:t>
            </a:r>
            <a:r>
              <a:rPr lang="ru-RU" dirty="0">
                <a:solidFill>
                  <a:prstClr val="black"/>
                </a:solidFill>
              </a:rPr>
              <a:t>коррозионная стойкость (до </a:t>
            </a:r>
            <a:r>
              <a:rPr lang="ru-RU" dirty="0" smtClean="0">
                <a:solidFill>
                  <a:prstClr val="black"/>
                </a:solidFill>
              </a:rPr>
              <a:t>2 500  </a:t>
            </a:r>
            <a:r>
              <a:rPr lang="ru-RU" dirty="0">
                <a:solidFill>
                  <a:prstClr val="black"/>
                </a:solidFill>
              </a:rPr>
              <a:t>часов в солевом тумане);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prstClr val="black"/>
                </a:solidFill>
              </a:rPr>
              <a:t>высокая </a:t>
            </a:r>
            <a:r>
              <a:rPr lang="ru-RU" dirty="0">
                <a:solidFill>
                  <a:prstClr val="black"/>
                </a:solidFill>
              </a:rPr>
              <a:t>абразивная стойкость;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prstClr val="black"/>
                </a:solidFill>
              </a:rPr>
              <a:t>широкая </a:t>
            </a:r>
            <a:r>
              <a:rPr lang="ru-RU" dirty="0">
                <a:solidFill>
                  <a:prstClr val="black"/>
                </a:solidFill>
              </a:rPr>
              <a:t>термостойкость покрытий (от –</a:t>
            </a:r>
            <a:r>
              <a:rPr lang="ru-RU" dirty="0" smtClean="0">
                <a:solidFill>
                  <a:prstClr val="black"/>
                </a:solidFill>
              </a:rPr>
              <a:t>30</a:t>
            </a:r>
            <a:r>
              <a:rPr lang="ru-RU" baseline="30000" dirty="0" smtClean="0">
                <a:solidFill>
                  <a:prstClr val="black"/>
                </a:solidFill>
              </a:rPr>
              <a:t>0</a:t>
            </a:r>
            <a:r>
              <a:rPr lang="ru-RU" dirty="0" smtClean="0">
                <a:solidFill>
                  <a:prstClr val="black"/>
                </a:solidFill>
              </a:rPr>
              <a:t>С </a:t>
            </a:r>
            <a:r>
              <a:rPr lang="ru-RU" dirty="0">
                <a:solidFill>
                  <a:prstClr val="black"/>
                </a:solidFill>
              </a:rPr>
              <a:t>до </a:t>
            </a:r>
            <a:r>
              <a:rPr lang="ru-RU" dirty="0" smtClean="0">
                <a:solidFill>
                  <a:prstClr val="black"/>
                </a:solidFill>
              </a:rPr>
              <a:t>+800</a:t>
            </a:r>
            <a:r>
              <a:rPr lang="ru-RU" baseline="30000" dirty="0" smtClean="0">
                <a:solidFill>
                  <a:prstClr val="black"/>
                </a:solidFill>
              </a:rPr>
              <a:t>0</a:t>
            </a:r>
            <a:r>
              <a:rPr lang="ru-RU" dirty="0" smtClean="0">
                <a:solidFill>
                  <a:prstClr val="black"/>
                </a:solidFill>
              </a:rPr>
              <a:t>С</a:t>
            </a:r>
            <a:r>
              <a:rPr lang="ru-RU" dirty="0">
                <a:solidFill>
                  <a:prstClr val="black"/>
                </a:solidFill>
              </a:rPr>
              <a:t>);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prstClr val="black"/>
                </a:solidFill>
              </a:rPr>
              <a:t>высокие </a:t>
            </a:r>
            <a:r>
              <a:rPr lang="ru-RU" dirty="0">
                <a:solidFill>
                  <a:prstClr val="black"/>
                </a:solidFill>
              </a:rPr>
              <a:t>технологические показатели:</a:t>
            </a:r>
          </a:p>
          <a:p>
            <a:pPr lvl="2"/>
            <a:r>
              <a:rPr lang="ru-RU" dirty="0">
                <a:solidFill>
                  <a:prstClr val="black"/>
                </a:solidFill>
              </a:rPr>
              <a:t>- отличная </a:t>
            </a:r>
            <a:r>
              <a:rPr lang="ru-RU" dirty="0" err="1">
                <a:solidFill>
                  <a:prstClr val="black"/>
                </a:solidFill>
              </a:rPr>
              <a:t>распыляемость</a:t>
            </a:r>
            <a:r>
              <a:rPr lang="ru-RU" dirty="0">
                <a:solidFill>
                  <a:prstClr val="black"/>
                </a:solidFill>
              </a:rPr>
              <a:t> – как воздушным, так и </a:t>
            </a:r>
            <a:r>
              <a:rPr lang="ru-RU" dirty="0" smtClean="0">
                <a:solidFill>
                  <a:prstClr val="black"/>
                </a:solidFill>
              </a:rPr>
              <a:t>безвоздушным </a:t>
            </a:r>
            <a:r>
              <a:rPr lang="ru-RU" dirty="0">
                <a:solidFill>
                  <a:prstClr val="black"/>
                </a:solidFill>
              </a:rPr>
              <a:t>способами;</a:t>
            </a:r>
          </a:p>
          <a:p>
            <a:pPr lvl="2"/>
            <a:r>
              <a:rPr lang="ru-RU" dirty="0">
                <a:solidFill>
                  <a:prstClr val="black"/>
                </a:solidFill>
              </a:rPr>
              <a:t>- высокая </a:t>
            </a:r>
            <a:r>
              <a:rPr lang="ru-RU" dirty="0" err="1">
                <a:solidFill>
                  <a:prstClr val="black"/>
                </a:solidFill>
              </a:rPr>
              <a:t>тиксотропность</a:t>
            </a:r>
            <a:r>
              <a:rPr lang="ru-RU" dirty="0">
                <a:solidFill>
                  <a:prstClr val="black"/>
                </a:solidFill>
              </a:rPr>
              <a:t>;</a:t>
            </a:r>
          </a:p>
          <a:p>
            <a:pPr lvl="2"/>
            <a:r>
              <a:rPr lang="ru-RU" dirty="0">
                <a:solidFill>
                  <a:prstClr val="black"/>
                </a:solidFill>
              </a:rPr>
              <a:t>- термостойкость (до +</a:t>
            </a:r>
            <a:r>
              <a:rPr lang="ru-RU" dirty="0" smtClean="0">
                <a:solidFill>
                  <a:prstClr val="black"/>
                </a:solidFill>
              </a:rPr>
              <a:t>130</a:t>
            </a:r>
            <a:r>
              <a:rPr lang="ru-RU" baseline="30000" dirty="0">
                <a:solidFill>
                  <a:prstClr val="black"/>
                </a:solidFill>
              </a:rPr>
              <a:t>0</a:t>
            </a:r>
            <a:r>
              <a:rPr lang="ru-RU" dirty="0" smtClean="0">
                <a:solidFill>
                  <a:prstClr val="black"/>
                </a:solidFill>
              </a:rPr>
              <a:t>С</a:t>
            </a:r>
            <a:r>
              <a:rPr lang="ru-RU" dirty="0">
                <a:solidFill>
                  <a:prstClr val="black"/>
                </a:solidFill>
              </a:rPr>
              <a:t>);</a:t>
            </a:r>
          </a:p>
          <a:p>
            <a:pPr lvl="2"/>
            <a:r>
              <a:rPr lang="ru-RU" dirty="0">
                <a:solidFill>
                  <a:prstClr val="black"/>
                </a:solidFill>
              </a:rPr>
              <a:t>- </a:t>
            </a:r>
            <a:r>
              <a:rPr lang="ru-RU" dirty="0" err="1">
                <a:solidFill>
                  <a:prstClr val="black"/>
                </a:solidFill>
              </a:rPr>
              <a:t>покрываемость</a:t>
            </a:r>
            <a:r>
              <a:rPr lang="ru-RU" dirty="0">
                <a:solidFill>
                  <a:prstClr val="black"/>
                </a:solidFill>
              </a:rPr>
              <a:t> (с одним литром от  2 м</a:t>
            </a:r>
            <a:r>
              <a:rPr lang="ru-RU" baseline="30000" dirty="0">
                <a:solidFill>
                  <a:prstClr val="black"/>
                </a:solidFill>
              </a:rPr>
              <a:t>2</a:t>
            </a:r>
            <a:r>
              <a:rPr lang="ru-RU" dirty="0">
                <a:solidFill>
                  <a:prstClr val="black"/>
                </a:solidFill>
              </a:rPr>
              <a:t> до 20 м</a:t>
            </a:r>
            <a:r>
              <a:rPr lang="ru-RU" baseline="30000" dirty="0">
                <a:solidFill>
                  <a:prstClr val="black"/>
                </a:solidFill>
              </a:rPr>
              <a:t>2</a:t>
            </a:r>
            <a:r>
              <a:rPr lang="ru-RU" dirty="0">
                <a:solidFill>
                  <a:prstClr val="black"/>
                </a:solidFill>
              </a:rPr>
              <a:t>);</a:t>
            </a:r>
          </a:p>
          <a:p>
            <a:pPr lvl="2"/>
            <a:r>
              <a:rPr lang="ru-RU" dirty="0" smtClean="0">
                <a:solidFill>
                  <a:prstClr val="black"/>
                </a:solidFill>
              </a:rPr>
              <a:t>- </a:t>
            </a:r>
            <a:r>
              <a:rPr lang="ru-RU" dirty="0">
                <a:solidFill>
                  <a:prstClr val="black"/>
                </a:solidFill>
              </a:rPr>
              <a:t>безвредность к окружающей среде и человеку;</a:t>
            </a:r>
          </a:p>
          <a:p>
            <a:pPr lvl="2"/>
            <a:r>
              <a:rPr lang="ru-RU" dirty="0">
                <a:solidFill>
                  <a:prstClr val="black"/>
                </a:solidFill>
              </a:rPr>
              <a:t>- совместимость с ЛКП, и всеми другими материалами.</a:t>
            </a:r>
          </a:p>
        </p:txBody>
      </p:sp>
    </p:spTree>
    <p:extLst>
      <p:ext uri="{BB962C8B-B14F-4D97-AF65-F5344CB8AC3E}">
        <p14:creationId xmlns:p14="http://schemas.microsoft.com/office/powerpoint/2010/main" xmlns="" val="4324904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323528" y="703826"/>
            <a:ext cx="565136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51520" y="6453336"/>
            <a:ext cx="860621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71979" y="254201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E20000"/>
                </a:solidFill>
              </a:rPr>
              <a:t>Скудная заводская защита</a:t>
            </a:r>
            <a:endParaRPr lang="ru-RU" sz="2800" b="1" dirty="0">
              <a:solidFill>
                <a:srgbClr val="E20000"/>
              </a:solidFill>
            </a:endParaRPr>
          </a:p>
        </p:txBody>
      </p:sp>
      <p:pic>
        <p:nvPicPr>
          <p:cNvPr id="2051" name="Picture 3" descr="C:\Users\Sony\Desktop\Dinitrol призентация\логотипы\Логотип DINITROL.wm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84168" y="294056"/>
            <a:ext cx="2913037" cy="44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00038" y="6465888"/>
            <a:ext cx="86074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 </a:t>
            </a:r>
            <a:r>
              <a:rPr lang="ru-RU" altLang="ru-RU" sz="1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,</a:t>
            </a:r>
            <a:endParaRPr lang="ru-RU" altLang="ru-RU" sz="1200" dirty="0" smtClean="0">
              <a:solidFill>
                <a:srgbClr val="000000"/>
              </a:solidFill>
              <a:latin typeface="Arial" charset="0"/>
              <a:ea typeface="Microsoft YaHei" pitchFamily="34" charset="-122"/>
            </a:endParaRPr>
          </a:p>
        </p:txBody>
      </p:sp>
      <p:pic>
        <p:nvPicPr>
          <p:cNvPr id="15362" name="Picture 2" descr="C:\Users\Sony\Documents\Картинки\арка с завода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43608" y="930750"/>
            <a:ext cx="6984776" cy="523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31458" y="1340768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Арка нового автомобиля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3603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536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323528" y="703826"/>
            <a:ext cx="565136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51520" y="6453336"/>
            <a:ext cx="860621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71979" y="254201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E20000"/>
                </a:solidFill>
              </a:rPr>
              <a:t>Через некоторое время</a:t>
            </a:r>
            <a:endParaRPr lang="ru-RU" sz="2800" b="1" dirty="0">
              <a:solidFill>
                <a:srgbClr val="E20000"/>
              </a:solidFill>
            </a:endParaRPr>
          </a:p>
        </p:txBody>
      </p:sp>
      <p:pic>
        <p:nvPicPr>
          <p:cNvPr id="2051" name="Picture 3" descr="C:\Users\Sony\Desktop\Dinitrol призентация\логотипы\Логотип DINITROL.wm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84168" y="294056"/>
            <a:ext cx="2913037" cy="44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00038" y="6465888"/>
            <a:ext cx="86074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 </a:t>
            </a:r>
            <a:r>
              <a:rPr lang="ru-RU" altLang="ru-RU" sz="1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,</a:t>
            </a:r>
            <a:endParaRPr lang="ru-RU" altLang="ru-RU" sz="1200" dirty="0" smtClean="0">
              <a:solidFill>
                <a:srgbClr val="000000"/>
              </a:solidFill>
              <a:latin typeface="Arial" charset="0"/>
              <a:ea typeface="Microsoft YaHei" pitchFamily="34" charset="-122"/>
            </a:endParaRPr>
          </a:p>
        </p:txBody>
      </p:sp>
      <p:pic>
        <p:nvPicPr>
          <p:cNvPr id="12" name="Рисунок 11" descr="https://pp.vk.me/c310628/v310628351/8bae/32GzJQwN9Gs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547664" y="980728"/>
            <a:ext cx="6336704" cy="48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2069605" y="1556792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Арка автомобиля через 2 года эксплуатаций</a:t>
            </a:r>
            <a:endParaRPr lang="ru-RU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067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323528" y="703826"/>
            <a:ext cx="565136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51520" y="6453336"/>
            <a:ext cx="860621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71978" y="254201"/>
            <a:ext cx="5812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E20000"/>
                </a:solidFill>
              </a:rPr>
              <a:t>Обработанная арка по технологии</a:t>
            </a:r>
            <a:endParaRPr lang="ru-RU" sz="2800" b="1" dirty="0">
              <a:solidFill>
                <a:srgbClr val="E20000"/>
              </a:solidFill>
            </a:endParaRPr>
          </a:p>
        </p:txBody>
      </p:sp>
      <p:pic>
        <p:nvPicPr>
          <p:cNvPr id="2051" name="Picture 3" descr="C:\Users\Sony\Desktop\Dinitrol призентация\логотипы\Логотип DINITROL.wm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84168" y="294056"/>
            <a:ext cx="2913037" cy="44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00038" y="6465888"/>
            <a:ext cx="86074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 </a:t>
            </a:r>
            <a:r>
              <a:rPr lang="ru-RU" altLang="ru-RU" sz="1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,</a:t>
            </a:r>
            <a:endParaRPr lang="ru-RU" altLang="ru-RU" sz="1200" dirty="0" smtClean="0">
              <a:solidFill>
                <a:srgbClr val="000000"/>
              </a:solidFill>
              <a:latin typeface="Arial" charset="0"/>
              <a:ea typeface="Microsoft YaHei" pitchFamily="3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01653" y="1623834"/>
            <a:ext cx="4248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Арка обработана </a:t>
            </a:r>
            <a:r>
              <a:rPr lang="en-US" sz="20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Dinitrol</a:t>
            </a:r>
            <a:r>
              <a:rPr lang="en-US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ML</a:t>
            </a:r>
            <a:endParaRPr lang="ru-RU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5954" name="Picture 2" descr="Нужен ли нам антикор?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7" y="1535193"/>
            <a:ext cx="6696744" cy="44674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639336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Sony\Documents\Игнатьев Леонид\фото дин\Posterbilder\Poster Corrosion Prev products\UnderbodyCoating_Picture2.t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2955994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323528" y="703826"/>
            <a:ext cx="565136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51520" y="6453336"/>
            <a:ext cx="860621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71979" y="254201"/>
            <a:ext cx="54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E20000"/>
                </a:solidFill>
              </a:rPr>
              <a:t>Характеристика материалов спец. назначения </a:t>
            </a:r>
            <a:endParaRPr lang="ru-RU" sz="2800" b="1" dirty="0">
              <a:solidFill>
                <a:srgbClr val="E20000"/>
              </a:solidFill>
            </a:endParaRPr>
          </a:p>
        </p:txBody>
      </p:sp>
      <p:pic>
        <p:nvPicPr>
          <p:cNvPr id="2051" name="Picture 3" descr="C:\Users\Sony\Desktop\Dinitrol призентация\логотипы\Логотип DINITROL.wm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84168" y="294056"/>
            <a:ext cx="2913037" cy="44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00038" y="6465888"/>
            <a:ext cx="86074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 </a:t>
            </a:r>
            <a:r>
              <a:rPr lang="ru-RU" altLang="ru-RU" sz="1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,</a:t>
            </a:r>
            <a:endParaRPr lang="ru-RU" altLang="ru-RU" sz="1200" dirty="0" smtClean="0">
              <a:solidFill>
                <a:srgbClr val="000000"/>
              </a:solidFill>
              <a:latin typeface="Arial" charset="0"/>
              <a:ea typeface="Microsoft YaHei" pitchFamily="34" charset="-122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14699415"/>
              </p:ext>
            </p:extLst>
          </p:nvPr>
        </p:nvGraphicFramePr>
        <p:xfrm>
          <a:off x="467541" y="1597029"/>
          <a:ext cx="8390197" cy="46969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8075"/>
                <a:gridCol w="2088232"/>
                <a:gridCol w="1440160"/>
                <a:gridCol w="1224136"/>
                <a:gridCol w="648072"/>
                <a:gridCol w="936104"/>
                <a:gridCol w="936104"/>
                <a:gridCol w="469314"/>
              </a:tblGrid>
              <a:tr h="2542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    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Материал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Тип пленки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    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r>
                        <a:rPr lang="ru-RU" sz="1200" dirty="0" smtClean="0">
                          <a:effectLst/>
                        </a:rPr>
                        <a:t>Цвет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Плотность (кг/м3)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 vert="vert27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Стойкость к</a:t>
                      </a:r>
                    </a:p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 солев ому туману </a:t>
                      </a:r>
                    </a:p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(100 часов ~ 1 год эксплуатации)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 vert="vert27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Толщина сухой </a:t>
                      </a:r>
                    </a:p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пленки(µ</a:t>
                      </a:r>
                      <a:r>
                        <a:rPr lang="en-US" sz="1200" dirty="0">
                          <a:effectLst/>
                        </a:rPr>
                        <a:t>m</a:t>
                      </a:r>
                      <a:r>
                        <a:rPr lang="ru-RU" sz="1200" dirty="0">
                          <a:effectLst/>
                        </a:rPr>
                        <a:t> –микрон)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 vert="vert27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Содержание сухого </a:t>
                      </a:r>
                    </a:p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вещества (%)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 vert="vert270"/>
                </a:tc>
              </a:tr>
              <a:tr h="255030">
                <a:tc rowSpan="7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Антигравийные</a:t>
                      </a:r>
                      <a:r>
                        <a:rPr lang="ru-RU" sz="1400" dirty="0">
                          <a:effectLst/>
                        </a:rPr>
                        <a:t>  составы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 vert="vert27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glow rad="139700">
                              <a:schemeClr val="bg1">
                                <a:alpha val="40000"/>
                              </a:schemeClr>
                            </a:glow>
                          </a:effectLst>
                        </a:rPr>
                        <a:t>440</a:t>
                      </a:r>
                      <a:endParaRPr lang="ru-RU" sz="1600" b="1" dirty="0">
                        <a:solidFill>
                          <a:schemeClr val="bg1"/>
                        </a:solidFill>
                        <a:effectLst>
                          <a:glow rad="139700">
                            <a:schemeClr val="bg1">
                              <a:alpha val="40000"/>
                            </a:schemeClr>
                          </a:glo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noFill/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Синтетическая резина, пластик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серый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1280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500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500-2000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58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/>
                </a:tc>
              </a:tr>
              <a:tr h="2550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>
                            <a:glow rad="139700">
                              <a:schemeClr val="bg1">
                                <a:alpha val="40000"/>
                              </a:schemeClr>
                            </a:glow>
                          </a:effectLst>
                        </a:rPr>
                        <a:t>445</a:t>
                      </a:r>
                      <a:endParaRPr lang="ru-RU" sz="1600" b="1" dirty="0">
                        <a:solidFill>
                          <a:schemeClr val="bg1"/>
                        </a:solidFill>
                        <a:effectLst>
                          <a:glow rad="139700">
                            <a:schemeClr val="bg1">
                              <a:alpha val="40000"/>
                            </a:schemeClr>
                          </a:glo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черный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1170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500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500-2000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58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/>
                </a:tc>
              </a:tr>
              <a:tr h="2550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>
                            <a:glow rad="139700">
                              <a:schemeClr val="bg1">
                                <a:alpha val="40000"/>
                              </a:schemeClr>
                            </a:glow>
                          </a:effectLst>
                        </a:rPr>
                        <a:t>441</a:t>
                      </a:r>
                      <a:endParaRPr lang="ru-RU" sz="1600" b="1" dirty="0">
                        <a:solidFill>
                          <a:schemeClr val="bg1"/>
                        </a:solidFill>
                        <a:effectLst>
                          <a:glow rad="139700">
                            <a:schemeClr val="bg1">
                              <a:alpha val="40000"/>
                            </a:schemeClr>
                          </a:glo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белый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1180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500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500-2000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/>
                </a:tc>
              </a:tr>
              <a:tr h="2550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>
                            <a:glow rad="139700">
                              <a:schemeClr val="bg1">
                                <a:alpha val="40000"/>
                              </a:schemeClr>
                            </a:glow>
                          </a:effectLst>
                        </a:rPr>
                        <a:t>442</a:t>
                      </a:r>
                      <a:endParaRPr lang="ru-RU" sz="1600" b="1" dirty="0">
                        <a:solidFill>
                          <a:schemeClr val="bg1"/>
                        </a:solidFill>
                        <a:effectLst>
                          <a:glow rad="139700">
                            <a:schemeClr val="bg1">
                              <a:alpha val="40000"/>
                            </a:schemeClr>
                          </a:glo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Серый, черный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1190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500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500-2000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55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/>
                </a:tc>
              </a:tr>
              <a:tr h="2550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>
                            <a:glow rad="139700">
                              <a:schemeClr val="bg1">
                                <a:alpha val="40000"/>
                              </a:schemeClr>
                            </a:glow>
                          </a:effectLst>
                        </a:rPr>
                        <a:t>447</a:t>
                      </a:r>
                      <a:endParaRPr lang="ru-RU" sz="1600" b="1" dirty="0">
                        <a:solidFill>
                          <a:schemeClr val="bg1"/>
                        </a:solidFill>
                        <a:effectLst>
                          <a:glow rad="139700">
                            <a:schemeClr val="bg1">
                              <a:alpha val="40000"/>
                            </a:schemeClr>
                          </a:glo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Синтетическая резина, цинк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Серый, черный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500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500-2000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/>
                </a:tc>
              </a:tr>
              <a:tr h="2550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>
                            <a:glow rad="139700">
                              <a:schemeClr val="bg1">
                                <a:alpha val="40000"/>
                              </a:schemeClr>
                            </a:glow>
                          </a:effectLst>
                        </a:rPr>
                        <a:t>448</a:t>
                      </a:r>
                      <a:endParaRPr lang="ru-RU" sz="1600" b="1" dirty="0">
                        <a:solidFill>
                          <a:schemeClr val="bg1"/>
                        </a:solidFill>
                        <a:effectLst>
                          <a:glow rad="139700">
                            <a:schemeClr val="bg1">
                              <a:alpha val="40000"/>
                            </a:schemeClr>
                          </a:glo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Водная дисперсия пластика, синтетические смолы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Серый, черный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1470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500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500-2000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/>
                </a:tc>
              </a:tr>
              <a:tr h="2231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glow rad="139700">
                              <a:schemeClr val="bg1">
                                <a:alpha val="40000"/>
                              </a:schemeClr>
                            </a:glow>
                          </a:effectLst>
                        </a:rPr>
                        <a:t>958</a:t>
                      </a:r>
                      <a:endParaRPr lang="ru-RU" sz="1600" b="1" dirty="0">
                        <a:solidFill>
                          <a:schemeClr val="bg1"/>
                        </a:solidFill>
                        <a:effectLst>
                          <a:glow rad="139700">
                            <a:schemeClr val="bg1">
                              <a:alpha val="40000"/>
                            </a:schemeClr>
                          </a:glo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черный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1300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200-300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63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/>
                </a:tc>
              </a:tr>
              <a:tr h="286909"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Шумоизоляционные</a:t>
                      </a:r>
                      <a:r>
                        <a:rPr lang="ru-RU" sz="1200" dirty="0">
                          <a:effectLst/>
                        </a:rPr>
                        <a:t> составы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 vert="vert27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effectLst>
                            <a:glow rad="139700">
                              <a:schemeClr val="bg1">
                                <a:alpha val="40000"/>
                              </a:schemeClr>
                            </a:glow>
                          </a:effectLst>
                        </a:rPr>
                        <a:t>479</a:t>
                      </a:r>
                      <a:endParaRPr lang="ru-RU" sz="1600" b="1" dirty="0">
                        <a:solidFill>
                          <a:schemeClr val="bg1"/>
                        </a:solidFill>
                        <a:effectLst>
                          <a:glow rad="139700">
                            <a:schemeClr val="bg1">
                              <a:alpha val="40000"/>
                            </a:schemeClr>
                          </a:glo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Синтетическая резина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черный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1280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1800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1000-2500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74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/>
                </a:tc>
              </a:tr>
              <a:tr h="2869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glow rad="139700">
                              <a:schemeClr val="bg1">
                                <a:alpha val="40000"/>
                              </a:schemeClr>
                            </a:glow>
                          </a:effectLst>
                        </a:rPr>
                        <a:t>IQ 957</a:t>
                      </a:r>
                      <a:endParaRPr lang="ru-RU" sz="1600" b="1" dirty="0">
                        <a:solidFill>
                          <a:schemeClr val="bg1"/>
                        </a:solidFill>
                        <a:effectLst>
                          <a:glow rad="139700">
                            <a:schemeClr val="bg1">
                              <a:alpha val="40000"/>
                            </a:schemeClr>
                          </a:glo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Водная дисперсия пластика, синтетические смолы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черный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1250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1000-5000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79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860" marR="1386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4273810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43" name="Picture 3" descr="WorldWeis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1520" y="1573213"/>
            <a:ext cx="8439150" cy="528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24644" name="Rectangle 4"/>
          <p:cNvSpPr>
            <a:spLocks noChangeArrowheads="1"/>
          </p:cNvSpPr>
          <p:nvPr/>
        </p:nvSpPr>
        <p:spPr bwMode="auto">
          <a:xfrm>
            <a:off x="158750" y="442913"/>
            <a:ext cx="8299450" cy="70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tabLst>
                <a:tab pos="285750" algn="l"/>
              </a:tabLst>
              <a:defRPr sz="4400">
                <a:solidFill>
                  <a:schemeClr val="tx2"/>
                </a:solidFill>
                <a:latin typeface="Times New Roman" pitchFamily="18" charset="0"/>
              </a:defRPr>
            </a:lvl1pPr>
            <a:lvl2pPr algn="ctr">
              <a:tabLst>
                <a:tab pos="285750" algn="l"/>
              </a:tabLs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>
              <a:tabLst>
                <a:tab pos="285750" algn="l"/>
              </a:tabLs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>
              <a:tabLst>
                <a:tab pos="285750" algn="l"/>
              </a:tabLs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>
              <a:tabLst>
                <a:tab pos="285750" algn="l"/>
              </a:tabLs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tabLst>
                <a:tab pos="285750" algn="l"/>
              </a:tabLs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tabLst>
                <a:tab pos="285750" algn="l"/>
              </a:tabLs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tabLst>
                <a:tab pos="285750" algn="l"/>
              </a:tabLs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tabLst>
                <a:tab pos="285750" algn="l"/>
              </a:tabLs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ru-RU" b="1">
              <a:solidFill>
                <a:srgbClr val="000000"/>
              </a:solidFill>
            </a:endParaRPr>
          </a:p>
        </p:txBody>
      </p:sp>
      <p:sp>
        <p:nvSpPr>
          <p:cNvPr id="624645" name="Rectangle 5"/>
          <p:cNvSpPr>
            <a:spLocks noChangeArrowheads="1"/>
          </p:cNvSpPr>
          <p:nvPr/>
        </p:nvSpPr>
        <p:spPr bwMode="auto">
          <a:xfrm>
            <a:off x="3051175" y="3097213"/>
            <a:ext cx="893763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312" tIns="42862" rIns="87312" bIns="42862">
            <a:spAutoFit/>
          </a:bodyPr>
          <a:lstStyle>
            <a:lvl1pPr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39750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779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766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574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146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718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290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862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000000"/>
                </a:solidFill>
                <a:latin typeface="Arial" pitchFamily="34" charset="0"/>
              </a:rPr>
              <a:t>UK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000000"/>
                </a:solidFill>
                <a:latin typeface="Arial" pitchFamily="34" charset="0"/>
              </a:rPr>
              <a:t>EFTEC Ltd.</a:t>
            </a:r>
          </a:p>
        </p:txBody>
      </p:sp>
      <p:sp>
        <p:nvSpPr>
          <p:cNvPr id="624646" name="Rectangle 6"/>
          <p:cNvSpPr>
            <a:spLocks noChangeArrowheads="1"/>
          </p:cNvSpPr>
          <p:nvPr/>
        </p:nvSpPr>
        <p:spPr bwMode="auto">
          <a:xfrm>
            <a:off x="3262313" y="2855913"/>
            <a:ext cx="866775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312" tIns="42862" rIns="87312" bIns="42862">
            <a:spAutoFit/>
          </a:bodyPr>
          <a:lstStyle>
            <a:lvl1pPr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39750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779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766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574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146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718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290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862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000000"/>
                </a:solidFill>
                <a:latin typeface="Arial" pitchFamily="34" charset="0"/>
              </a:rPr>
              <a:t>Belgium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000000"/>
                </a:solidFill>
                <a:latin typeface="Arial" pitchFamily="34" charset="0"/>
              </a:rPr>
              <a:t>EFTEC N.V.</a:t>
            </a:r>
          </a:p>
        </p:txBody>
      </p:sp>
      <p:sp>
        <p:nvSpPr>
          <p:cNvPr id="624647" name="Rectangle 7"/>
          <p:cNvSpPr>
            <a:spLocks noChangeArrowheads="1"/>
          </p:cNvSpPr>
          <p:nvPr/>
        </p:nvSpPr>
        <p:spPr bwMode="auto">
          <a:xfrm>
            <a:off x="3613150" y="2601913"/>
            <a:ext cx="879475" cy="2444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39750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779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766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574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146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718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290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862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000000"/>
                </a:solidFill>
                <a:latin typeface="Arial" pitchFamily="34" charset="0"/>
              </a:rPr>
              <a:t>Germany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000000"/>
                </a:solidFill>
                <a:latin typeface="Arial" pitchFamily="34" charset="0"/>
              </a:rPr>
              <a:t>EFTEC GmbH</a:t>
            </a:r>
          </a:p>
        </p:txBody>
      </p:sp>
      <p:sp>
        <p:nvSpPr>
          <p:cNvPr id="624648" name="Rectangle 8"/>
          <p:cNvSpPr>
            <a:spLocks noChangeArrowheads="1"/>
          </p:cNvSpPr>
          <p:nvPr/>
        </p:nvSpPr>
        <p:spPr bwMode="auto">
          <a:xfrm>
            <a:off x="3086100" y="3859213"/>
            <a:ext cx="866775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312" tIns="42862" rIns="87312" bIns="42862">
            <a:spAutoFit/>
          </a:bodyPr>
          <a:lstStyle>
            <a:lvl1pPr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39750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779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766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574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146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718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290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862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000000"/>
                </a:solidFill>
                <a:latin typeface="Arial" pitchFamily="34" charset="0"/>
              </a:rPr>
              <a:t>France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000000"/>
                </a:solidFill>
                <a:latin typeface="Arial" pitchFamily="34" charset="0"/>
              </a:rPr>
              <a:t>EFTEC Sarl.</a:t>
            </a:r>
          </a:p>
        </p:txBody>
      </p:sp>
      <p:sp>
        <p:nvSpPr>
          <p:cNvPr id="624649" name="Rectangle 9"/>
          <p:cNvSpPr>
            <a:spLocks noChangeArrowheads="1"/>
          </p:cNvSpPr>
          <p:nvPr/>
        </p:nvSpPr>
        <p:spPr bwMode="auto">
          <a:xfrm>
            <a:off x="3133725" y="4227513"/>
            <a:ext cx="866775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312" tIns="42862" rIns="87312" bIns="42862">
            <a:spAutoFit/>
          </a:bodyPr>
          <a:lstStyle>
            <a:lvl1pPr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39750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779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766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574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146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718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290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862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000000"/>
                </a:solidFill>
                <a:latin typeface="Arial" pitchFamily="34" charset="0"/>
              </a:rPr>
              <a:t>Spain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000000"/>
                </a:solidFill>
                <a:latin typeface="Arial" pitchFamily="34" charset="0"/>
              </a:rPr>
              <a:t>EFTEC SA</a:t>
            </a:r>
          </a:p>
        </p:txBody>
      </p:sp>
      <p:sp>
        <p:nvSpPr>
          <p:cNvPr id="624650" name="Line 10"/>
          <p:cNvSpPr>
            <a:spLocks noChangeShapeType="1"/>
          </p:cNvSpPr>
          <p:nvPr/>
        </p:nvSpPr>
        <p:spPr bwMode="auto">
          <a:xfrm flipV="1">
            <a:off x="3625850" y="3478213"/>
            <a:ext cx="796925" cy="4460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24651" name="Line 11"/>
          <p:cNvSpPr>
            <a:spLocks noChangeShapeType="1"/>
          </p:cNvSpPr>
          <p:nvPr/>
        </p:nvSpPr>
        <p:spPr bwMode="auto">
          <a:xfrm>
            <a:off x="3789363" y="3325813"/>
            <a:ext cx="4222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24652" name="Line 12"/>
          <p:cNvSpPr>
            <a:spLocks noChangeShapeType="1"/>
          </p:cNvSpPr>
          <p:nvPr/>
        </p:nvSpPr>
        <p:spPr bwMode="auto">
          <a:xfrm>
            <a:off x="3930650" y="3122613"/>
            <a:ext cx="561975" cy="203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24653" name="Line 13"/>
          <p:cNvSpPr>
            <a:spLocks noChangeShapeType="1"/>
          </p:cNvSpPr>
          <p:nvPr/>
        </p:nvSpPr>
        <p:spPr bwMode="auto">
          <a:xfrm>
            <a:off x="4129088" y="2894013"/>
            <a:ext cx="433387" cy="431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24654" name="Line 14"/>
          <p:cNvSpPr>
            <a:spLocks noChangeShapeType="1"/>
          </p:cNvSpPr>
          <p:nvPr/>
        </p:nvSpPr>
        <p:spPr bwMode="auto">
          <a:xfrm>
            <a:off x="4000500" y="1649413"/>
            <a:ext cx="561975" cy="1828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24655" name="Rectangle 15"/>
          <p:cNvSpPr>
            <a:spLocks noChangeArrowheads="1"/>
          </p:cNvSpPr>
          <p:nvPr/>
        </p:nvSpPr>
        <p:spPr bwMode="auto">
          <a:xfrm>
            <a:off x="3097213" y="1281113"/>
            <a:ext cx="1970087" cy="368300"/>
          </a:xfrm>
          <a:prstGeom prst="rect">
            <a:avLst/>
          </a:prstGeom>
          <a:solidFill>
            <a:schemeClr val="hlink">
              <a:alpha val="5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312" tIns="42862" rIns="87312" bIns="42862">
            <a:spAutoFit/>
          </a:bodyPr>
          <a:lstStyle>
            <a:lvl1pPr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39750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779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766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574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146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718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290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862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100" b="1" dirty="0">
                <a:solidFill>
                  <a:srgbClr val="000000"/>
                </a:solidFill>
                <a:latin typeface="Arial" pitchFamily="34" charset="0"/>
              </a:rPr>
              <a:t>HQ EFTEC Europe</a:t>
            </a:r>
            <a:br>
              <a:rPr lang="en-GB" altLang="ru-RU" sz="1100" b="1" dirty="0">
                <a:solidFill>
                  <a:srgbClr val="000000"/>
                </a:solidFill>
                <a:latin typeface="Arial" pitchFamily="34" charset="0"/>
              </a:rPr>
            </a:br>
            <a:r>
              <a:rPr lang="en-GB" altLang="ru-RU" sz="1100" b="1" dirty="0" err="1">
                <a:solidFill>
                  <a:srgbClr val="000000"/>
                </a:solidFill>
                <a:latin typeface="Arial" pitchFamily="34" charset="0"/>
              </a:rPr>
              <a:t>Romanshorn</a:t>
            </a:r>
            <a:r>
              <a:rPr lang="en-GB" altLang="ru-RU" sz="1100" b="1" dirty="0">
                <a:solidFill>
                  <a:srgbClr val="000000"/>
                </a:solidFill>
                <a:latin typeface="Arial" pitchFamily="34" charset="0"/>
              </a:rPr>
              <a:t> / Switzerland</a:t>
            </a:r>
          </a:p>
        </p:txBody>
      </p:sp>
      <p:sp>
        <p:nvSpPr>
          <p:cNvPr id="624656" name="Rectangle 16"/>
          <p:cNvSpPr>
            <a:spLocks noChangeArrowheads="1"/>
          </p:cNvSpPr>
          <p:nvPr/>
        </p:nvSpPr>
        <p:spPr bwMode="auto">
          <a:xfrm>
            <a:off x="3355975" y="4532313"/>
            <a:ext cx="631825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312" tIns="42862" rIns="87312" bIns="42862">
            <a:spAutoFit/>
          </a:bodyPr>
          <a:lstStyle>
            <a:lvl1pPr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39750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779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766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574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146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718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290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862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FC0128"/>
                </a:solidFill>
                <a:latin typeface="Arial" pitchFamily="34" charset="0"/>
              </a:rPr>
              <a:t>Italy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FC0128"/>
                </a:solidFill>
                <a:latin typeface="Arial" pitchFamily="34" charset="0"/>
              </a:rPr>
              <a:t>Bonder</a:t>
            </a:r>
            <a:endParaRPr lang="en-GB" altLang="ru-RU" sz="1000" b="1">
              <a:solidFill>
                <a:srgbClr val="3333CC"/>
              </a:solidFill>
              <a:latin typeface="Arial" pitchFamily="34" charset="0"/>
            </a:endParaRPr>
          </a:p>
        </p:txBody>
      </p:sp>
      <p:sp>
        <p:nvSpPr>
          <p:cNvPr id="624657" name="Rectangle 17"/>
          <p:cNvSpPr>
            <a:spLocks noChangeArrowheads="1"/>
          </p:cNvSpPr>
          <p:nvPr/>
        </p:nvSpPr>
        <p:spPr bwMode="auto">
          <a:xfrm>
            <a:off x="3952875" y="5053013"/>
            <a:ext cx="868363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312" tIns="42862" rIns="87312" bIns="42862">
            <a:spAutoFit/>
          </a:bodyPr>
          <a:lstStyle>
            <a:lvl1pPr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39750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779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766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574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146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718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290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862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FC0128"/>
                </a:solidFill>
                <a:latin typeface="Arial" pitchFamily="34" charset="0"/>
              </a:rPr>
              <a:t>Turkey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FC0128"/>
                </a:solidFill>
                <a:latin typeface="Arial" pitchFamily="34" charset="0"/>
              </a:rPr>
              <a:t>Chemetall</a:t>
            </a:r>
          </a:p>
        </p:txBody>
      </p:sp>
      <p:sp>
        <p:nvSpPr>
          <p:cNvPr id="624658" name="Line 18"/>
          <p:cNvSpPr>
            <a:spLocks noChangeShapeType="1"/>
          </p:cNvSpPr>
          <p:nvPr/>
        </p:nvSpPr>
        <p:spPr bwMode="auto">
          <a:xfrm flipV="1">
            <a:off x="3730625" y="3592513"/>
            <a:ext cx="868363" cy="1028700"/>
          </a:xfrm>
          <a:prstGeom prst="line">
            <a:avLst/>
          </a:prstGeom>
          <a:noFill/>
          <a:ln w="12700">
            <a:solidFill>
              <a:srgbClr val="FC0128"/>
            </a:solidFill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24659" name="Line 19"/>
          <p:cNvSpPr>
            <a:spLocks noChangeShapeType="1"/>
          </p:cNvSpPr>
          <p:nvPr/>
        </p:nvSpPr>
        <p:spPr bwMode="auto">
          <a:xfrm flipV="1">
            <a:off x="4305300" y="3697288"/>
            <a:ext cx="706438" cy="1355725"/>
          </a:xfrm>
          <a:prstGeom prst="line">
            <a:avLst/>
          </a:prstGeom>
          <a:noFill/>
          <a:ln w="12700">
            <a:solidFill>
              <a:srgbClr val="FC0128"/>
            </a:solidFill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24660" name="Rectangle 20"/>
          <p:cNvSpPr>
            <a:spLocks noChangeArrowheads="1"/>
          </p:cNvSpPr>
          <p:nvPr/>
        </p:nvSpPr>
        <p:spPr bwMode="auto">
          <a:xfrm>
            <a:off x="5548313" y="5078413"/>
            <a:ext cx="1265237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312" tIns="42862" rIns="87312" bIns="42862">
            <a:spAutoFit/>
          </a:bodyPr>
          <a:lstStyle>
            <a:lvl1pPr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39750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779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766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574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146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718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290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862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9900CC"/>
                </a:solidFill>
                <a:latin typeface="Arial" pitchFamily="34" charset="0"/>
              </a:rPr>
              <a:t>India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9900CC"/>
                </a:solidFill>
                <a:latin typeface="Arial" pitchFamily="34" charset="0"/>
              </a:rPr>
              <a:t>EFTEC Shroff Ltd.</a:t>
            </a:r>
          </a:p>
        </p:txBody>
      </p:sp>
      <p:sp>
        <p:nvSpPr>
          <p:cNvPr id="624661" name="Line 21"/>
          <p:cNvSpPr>
            <a:spLocks noChangeShapeType="1"/>
          </p:cNvSpPr>
          <p:nvPr/>
        </p:nvSpPr>
        <p:spPr bwMode="auto">
          <a:xfrm flipV="1">
            <a:off x="5829300" y="4392613"/>
            <a:ext cx="561975" cy="609600"/>
          </a:xfrm>
          <a:prstGeom prst="line">
            <a:avLst/>
          </a:prstGeom>
          <a:noFill/>
          <a:ln w="12700">
            <a:solidFill>
              <a:srgbClr val="9900CC"/>
            </a:solidFill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24662" name="Rectangle 22"/>
          <p:cNvSpPr>
            <a:spLocks noChangeArrowheads="1"/>
          </p:cNvSpPr>
          <p:nvPr/>
        </p:nvSpPr>
        <p:spPr bwMode="auto">
          <a:xfrm>
            <a:off x="6181725" y="5383213"/>
            <a:ext cx="1089025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312" tIns="42862" rIns="87312" bIns="42862">
            <a:spAutoFit/>
          </a:bodyPr>
          <a:lstStyle>
            <a:lvl1pPr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39750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779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766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574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146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718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290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862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000000"/>
                </a:solidFill>
                <a:latin typeface="Arial" pitchFamily="34" charset="0"/>
              </a:rPr>
              <a:t>Thailand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000000"/>
                </a:solidFill>
                <a:latin typeface="Arial" pitchFamily="34" charset="0"/>
              </a:rPr>
              <a:t>EFTEC Co. Ltd.</a:t>
            </a:r>
          </a:p>
        </p:txBody>
      </p:sp>
      <p:sp>
        <p:nvSpPr>
          <p:cNvPr id="624663" name="Line 23"/>
          <p:cNvSpPr>
            <a:spLocks noChangeShapeType="1"/>
          </p:cNvSpPr>
          <p:nvPr/>
        </p:nvSpPr>
        <p:spPr bwMode="auto">
          <a:xfrm flipV="1">
            <a:off x="6743700" y="4583113"/>
            <a:ext cx="447675" cy="914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24664" name="Rectangle 24"/>
          <p:cNvSpPr>
            <a:spLocks noChangeArrowheads="1"/>
          </p:cNvSpPr>
          <p:nvPr/>
        </p:nvSpPr>
        <p:spPr bwMode="auto">
          <a:xfrm>
            <a:off x="7024688" y="1450975"/>
            <a:ext cx="1266825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39750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779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766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574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146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718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290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862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9900CC"/>
                </a:solidFill>
                <a:latin typeface="Arial" pitchFamily="34" charset="0"/>
              </a:rPr>
              <a:t>China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9900CC"/>
                </a:solidFill>
                <a:latin typeface="Arial" pitchFamily="34" charset="0"/>
              </a:rPr>
              <a:t>Changchun EFTEC</a:t>
            </a:r>
          </a:p>
        </p:txBody>
      </p:sp>
      <p:sp>
        <p:nvSpPr>
          <p:cNvPr id="624665" name="Rectangle 25"/>
          <p:cNvSpPr>
            <a:spLocks noChangeArrowheads="1"/>
          </p:cNvSpPr>
          <p:nvPr/>
        </p:nvSpPr>
        <p:spPr bwMode="auto">
          <a:xfrm>
            <a:off x="3227388" y="6221413"/>
            <a:ext cx="78105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312" tIns="42862" rIns="87312" bIns="42862">
            <a:spAutoFit/>
          </a:bodyPr>
          <a:lstStyle>
            <a:lvl1pPr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39750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779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766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574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146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718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290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862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009900"/>
                </a:solidFill>
                <a:latin typeface="Arial" pitchFamily="34" charset="0"/>
              </a:rPr>
              <a:t>Argentina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009900"/>
                </a:solidFill>
                <a:latin typeface="Arial" pitchFamily="34" charset="0"/>
              </a:rPr>
              <a:t>Plastilit</a:t>
            </a:r>
          </a:p>
        </p:txBody>
      </p:sp>
      <p:sp>
        <p:nvSpPr>
          <p:cNvPr id="624666" name="Rectangle 26"/>
          <p:cNvSpPr>
            <a:spLocks noChangeArrowheads="1"/>
          </p:cNvSpPr>
          <p:nvPr/>
        </p:nvSpPr>
        <p:spPr bwMode="auto">
          <a:xfrm>
            <a:off x="928688" y="5510213"/>
            <a:ext cx="1025525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312" tIns="42862" rIns="87312" bIns="42862">
            <a:spAutoFit/>
          </a:bodyPr>
          <a:lstStyle>
            <a:lvl1pPr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39750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779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766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574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146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718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290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862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009900"/>
                </a:solidFill>
                <a:latin typeface="Arial" pitchFamily="34" charset="0"/>
              </a:rPr>
              <a:t>Ecuador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009900"/>
                </a:solidFill>
                <a:latin typeface="Arial" pitchFamily="34" charset="0"/>
              </a:rPr>
              <a:t>Secapol</a:t>
            </a:r>
          </a:p>
        </p:txBody>
      </p:sp>
      <p:sp>
        <p:nvSpPr>
          <p:cNvPr id="624667" name="Rectangle 27"/>
          <p:cNvSpPr>
            <a:spLocks noChangeArrowheads="1"/>
          </p:cNvSpPr>
          <p:nvPr/>
        </p:nvSpPr>
        <p:spPr bwMode="auto">
          <a:xfrm>
            <a:off x="447675" y="5078413"/>
            <a:ext cx="1027113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312" tIns="42862" rIns="87312" bIns="42862">
            <a:spAutoFit/>
          </a:bodyPr>
          <a:lstStyle>
            <a:lvl1pPr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39750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779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766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574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146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718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290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862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009900"/>
                </a:solidFill>
                <a:latin typeface="Arial" pitchFamily="34" charset="0"/>
              </a:rPr>
              <a:t>Venezuela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009900"/>
                </a:solidFill>
                <a:latin typeface="Arial" pitchFamily="34" charset="0"/>
              </a:rPr>
              <a:t>Plastidrica</a:t>
            </a:r>
          </a:p>
        </p:txBody>
      </p:sp>
      <p:sp>
        <p:nvSpPr>
          <p:cNvPr id="624668" name="Rectangle 28"/>
          <p:cNvSpPr>
            <a:spLocks noChangeArrowheads="1"/>
          </p:cNvSpPr>
          <p:nvPr/>
        </p:nvSpPr>
        <p:spPr bwMode="auto">
          <a:xfrm>
            <a:off x="3438525" y="5688013"/>
            <a:ext cx="94615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312" tIns="42862" rIns="87312" bIns="42862">
            <a:spAutoFit/>
          </a:bodyPr>
          <a:lstStyle>
            <a:lvl1pPr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39750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779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766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574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146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718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290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862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000000"/>
                </a:solidFill>
                <a:latin typeface="Arial" pitchFamily="34" charset="0"/>
              </a:rPr>
              <a:t>Brazil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000000"/>
                </a:solidFill>
                <a:latin typeface="Arial" pitchFamily="34" charset="0"/>
              </a:rPr>
              <a:t>EFTEC Ltda.</a:t>
            </a:r>
          </a:p>
        </p:txBody>
      </p:sp>
      <p:sp>
        <p:nvSpPr>
          <p:cNvPr id="624669" name="Rectangle 29"/>
          <p:cNvSpPr>
            <a:spLocks noChangeArrowheads="1"/>
          </p:cNvSpPr>
          <p:nvPr/>
        </p:nvSpPr>
        <p:spPr bwMode="auto">
          <a:xfrm>
            <a:off x="273050" y="4164013"/>
            <a:ext cx="1025525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312" tIns="42862" rIns="87312" bIns="42862">
            <a:spAutoFit/>
          </a:bodyPr>
          <a:lstStyle>
            <a:lvl1pPr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39750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779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766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574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146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718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290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862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9900CC"/>
                </a:solidFill>
                <a:latin typeface="Arial" pitchFamily="34" charset="0"/>
              </a:rPr>
              <a:t>Mexico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9900CC"/>
                </a:solidFill>
                <a:latin typeface="Arial" pitchFamily="34" charset="0"/>
              </a:rPr>
              <a:t>EFTEC Placosa</a:t>
            </a:r>
            <a:endParaRPr lang="en-GB" altLang="ru-RU" sz="1000" b="1">
              <a:solidFill>
                <a:srgbClr val="333399"/>
              </a:solidFill>
              <a:latin typeface="Arial" pitchFamily="34" charset="0"/>
            </a:endParaRPr>
          </a:p>
        </p:txBody>
      </p:sp>
      <p:sp>
        <p:nvSpPr>
          <p:cNvPr id="624670" name="Line 30"/>
          <p:cNvSpPr>
            <a:spLocks noChangeShapeType="1"/>
          </p:cNvSpPr>
          <p:nvPr/>
        </p:nvSpPr>
        <p:spPr bwMode="auto">
          <a:xfrm>
            <a:off x="7235825" y="5002213"/>
            <a:ext cx="633413" cy="482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oval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24671" name="Rectangle 31"/>
          <p:cNvSpPr>
            <a:spLocks noChangeArrowheads="1"/>
          </p:cNvSpPr>
          <p:nvPr/>
        </p:nvSpPr>
        <p:spPr bwMode="auto">
          <a:xfrm>
            <a:off x="412750" y="4545013"/>
            <a:ext cx="947738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312" tIns="42862" rIns="87312" bIns="42862">
            <a:spAutoFit/>
          </a:bodyPr>
          <a:lstStyle>
            <a:lvl1pPr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39750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779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766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574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146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718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290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862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000000"/>
                </a:solidFill>
                <a:latin typeface="Arial" pitchFamily="34" charset="0"/>
              </a:rPr>
              <a:t>Panama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000000"/>
                </a:solidFill>
                <a:latin typeface="Arial" pitchFamily="34" charset="0"/>
              </a:rPr>
              <a:t>EFTEC S.A.</a:t>
            </a:r>
          </a:p>
        </p:txBody>
      </p:sp>
      <p:sp>
        <p:nvSpPr>
          <p:cNvPr id="624672" name="Line 32"/>
          <p:cNvSpPr>
            <a:spLocks noChangeShapeType="1"/>
          </p:cNvSpPr>
          <p:nvPr/>
        </p:nvSpPr>
        <p:spPr bwMode="auto">
          <a:xfrm>
            <a:off x="1257300" y="4392613"/>
            <a:ext cx="360363" cy="95250"/>
          </a:xfrm>
          <a:prstGeom prst="line">
            <a:avLst/>
          </a:prstGeom>
          <a:noFill/>
          <a:ln w="12700">
            <a:solidFill>
              <a:srgbClr val="9900CC"/>
            </a:solidFill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24673" name="Line 33"/>
          <p:cNvSpPr>
            <a:spLocks noChangeShapeType="1"/>
          </p:cNvSpPr>
          <p:nvPr/>
        </p:nvSpPr>
        <p:spPr bwMode="auto">
          <a:xfrm>
            <a:off x="1046163" y="4697413"/>
            <a:ext cx="9144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24674" name="Line 34"/>
          <p:cNvSpPr>
            <a:spLocks noChangeShapeType="1"/>
          </p:cNvSpPr>
          <p:nvPr/>
        </p:nvSpPr>
        <p:spPr bwMode="auto">
          <a:xfrm flipV="1">
            <a:off x="1152525" y="4783138"/>
            <a:ext cx="1257300" cy="333375"/>
          </a:xfrm>
          <a:prstGeom prst="line">
            <a:avLst/>
          </a:prstGeom>
          <a:noFill/>
          <a:ln w="12700">
            <a:solidFill>
              <a:srgbClr val="009900"/>
            </a:solidFill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24675" name="Line 35"/>
          <p:cNvSpPr>
            <a:spLocks noChangeShapeType="1"/>
          </p:cNvSpPr>
          <p:nvPr/>
        </p:nvSpPr>
        <p:spPr bwMode="auto">
          <a:xfrm flipV="1">
            <a:off x="1292225" y="5040313"/>
            <a:ext cx="879475" cy="469900"/>
          </a:xfrm>
          <a:prstGeom prst="line">
            <a:avLst/>
          </a:prstGeom>
          <a:noFill/>
          <a:ln w="12700">
            <a:solidFill>
              <a:srgbClr val="009900"/>
            </a:solidFill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24676" name="Line 36"/>
          <p:cNvSpPr>
            <a:spLocks noChangeShapeType="1"/>
          </p:cNvSpPr>
          <p:nvPr/>
        </p:nvSpPr>
        <p:spPr bwMode="auto">
          <a:xfrm>
            <a:off x="3095625" y="5773738"/>
            <a:ext cx="412750" cy="66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24677" name="Line 37"/>
          <p:cNvSpPr>
            <a:spLocks noChangeShapeType="1"/>
          </p:cNvSpPr>
          <p:nvPr/>
        </p:nvSpPr>
        <p:spPr bwMode="auto">
          <a:xfrm>
            <a:off x="2733675" y="6316663"/>
            <a:ext cx="493713" cy="57150"/>
          </a:xfrm>
          <a:prstGeom prst="line">
            <a:avLst/>
          </a:prstGeom>
          <a:noFill/>
          <a:ln w="12700">
            <a:solidFill>
              <a:srgbClr val="009900"/>
            </a:solidFill>
            <a:round/>
            <a:headEnd type="oval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24678" name="Line 38"/>
          <p:cNvSpPr>
            <a:spLocks noChangeShapeType="1"/>
          </p:cNvSpPr>
          <p:nvPr/>
        </p:nvSpPr>
        <p:spPr bwMode="auto">
          <a:xfrm>
            <a:off x="2171700" y="3630613"/>
            <a:ext cx="185738" cy="4619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24679" name="Rectangle 39"/>
          <p:cNvSpPr>
            <a:spLocks noChangeArrowheads="1"/>
          </p:cNvSpPr>
          <p:nvPr/>
        </p:nvSpPr>
        <p:spPr bwMode="auto">
          <a:xfrm>
            <a:off x="2054225" y="4087813"/>
            <a:ext cx="94615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312" tIns="42862" rIns="87312" bIns="42862">
            <a:spAutoFit/>
          </a:bodyPr>
          <a:lstStyle>
            <a:lvl1pPr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39750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779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766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574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146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718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290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862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000000"/>
                </a:solidFill>
                <a:latin typeface="Arial" pitchFamily="34" charset="0"/>
              </a:rPr>
              <a:t>Dayton OH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000000"/>
                </a:solidFill>
                <a:latin typeface="Arial" pitchFamily="34" charset="0"/>
              </a:rPr>
              <a:t>EFTEC L.C.C</a:t>
            </a:r>
          </a:p>
        </p:txBody>
      </p:sp>
      <p:sp>
        <p:nvSpPr>
          <p:cNvPr id="624680" name="Rectangle 40"/>
          <p:cNvSpPr>
            <a:spLocks noChangeArrowheads="1"/>
          </p:cNvSpPr>
          <p:nvPr/>
        </p:nvSpPr>
        <p:spPr bwMode="auto">
          <a:xfrm>
            <a:off x="2312988" y="3719513"/>
            <a:ext cx="94615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312" tIns="42862" rIns="87312" bIns="42862">
            <a:spAutoFit/>
          </a:bodyPr>
          <a:lstStyle>
            <a:lvl1pPr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39750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779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766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574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146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718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290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862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000000"/>
                </a:solidFill>
                <a:latin typeface="Arial" pitchFamily="34" charset="0"/>
              </a:rPr>
              <a:t>Taylor MI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000000"/>
                </a:solidFill>
                <a:latin typeface="Arial" pitchFamily="34" charset="0"/>
              </a:rPr>
              <a:t>EFTEC L.C.C</a:t>
            </a:r>
          </a:p>
        </p:txBody>
      </p:sp>
      <p:sp>
        <p:nvSpPr>
          <p:cNvPr id="624681" name="Rectangle 41"/>
          <p:cNvSpPr>
            <a:spLocks noChangeArrowheads="1"/>
          </p:cNvSpPr>
          <p:nvPr/>
        </p:nvSpPr>
        <p:spPr bwMode="auto">
          <a:xfrm>
            <a:off x="615950" y="1298575"/>
            <a:ext cx="1524000" cy="368300"/>
          </a:xfrm>
          <a:prstGeom prst="rect">
            <a:avLst/>
          </a:prstGeom>
          <a:solidFill>
            <a:schemeClr val="hlink">
              <a:alpha val="5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312" tIns="42862" rIns="87312" bIns="42862">
            <a:spAutoFit/>
          </a:bodyPr>
          <a:lstStyle>
            <a:lvl1pPr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39750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779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766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574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146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718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290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862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100" b="1">
                <a:solidFill>
                  <a:srgbClr val="000000"/>
                </a:solidFill>
                <a:latin typeface="Arial" pitchFamily="34" charset="0"/>
              </a:rPr>
              <a:t>HQ EFTEC Americas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100" b="1">
                <a:solidFill>
                  <a:srgbClr val="000000"/>
                </a:solidFill>
                <a:latin typeface="Arial" pitchFamily="34" charset="0"/>
              </a:rPr>
              <a:t>Madison Heights / MI</a:t>
            </a:r>
          </a:p>
        </p:txBody>
      </p:sp>
      <p:sp>
        <p:nvSpPr>
          <p:cNvPr id="624682" name="Line 42"/>
          <p:cNvSpPr>
            <a:spLocks noChangeShapeType="1"/>
          </p:cNvSpPr>
          <p:nvPr/>
        </p:nvSpPr>
        <p:spPr bwMode="auto">
          <a:xfrm>
            <a:off x="1458913" y="1681163"/>
            <a:ext cx="712787" cy="17970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24683" name="Line 43"/>
          <p:cNvSpPr>
            <a:spLocks noChangeShapeType="1"/>
          </p:cNvSpPr>
          <p:nvPr/>
        </p:nvSpPr>
        <p:spPr bwMode="auto">
          <a:xfrm flipV="1">
            <a:off x="3660775" y="3725863"/>
            <a:ext cx="595313" cy="6524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24684" name="Rectangle 44"/>
          <p:cNvSpPr>
            <a:spLocks noChangeArrowheads="1"/>
          </p:cNvSpPr>
          <p:nvPr/>
        </p:nvSpPr>
        <p:spPr bwMode="auto">
          <a:xfrm>
            <a:off x="3989388" y="2284413"/>
            <a:ext cx="711200" cy="2444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39750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779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766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574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146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718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290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862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000000"/>
                </a:solidFill>
                <a:latin typeface="Arial" pitchFamily="34" charset="0"/>
              </a:rPr>
              <a:t>Switzerland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000000"/>
                </a:solidFill>
                <a:latin typeface="Arial" pitchFamily="34" charset="0"/>
              </a:rPr>
              <a:t>EFTEC AG</a:t>
            </a:r>
          </a:p>
        </p:txBody>
      </p:sp>
      <p:sp>
        <p:nvSpPr>
          <p:cNvPr id="624685" name="Line 45"/>
          <p:cNvSpPr>
            <a:spLocks noChangeShapeType="1"/>
          </p:cNvSpPr>
          <p:nvPr/>
        </p:nvSpPr>
        <p:spPr bwMode="auto">
          <a:xfrm>
            <a:off x="2171700" y="3478213"/>
            <a:ext cx="246063" cy="2651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24686" name="Rectangle 46"/>
          <p:cNvSpPr>
            <a:spLocks noChangeArrowheads="1"/>
          </p:cNvSpPr>
          <p:nvPr/>
        </p:nvSpPr>
        <p:spPr bwMode="auto">
          <a:xfrm>
            <a:off x="5476875" y="2944813"/>
            <a:ext cx="1222375" cy="2444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rgbClr val="99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39750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779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766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574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146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718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290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862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9900CC"/>
                </a:solidFill>
                <a:latin typeface="Arial" pitchFamily="34" charset="0"/>
              </a:rPr>
              <a:t>Czech Republic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9900CC"/>
                </a:solidFill>
                <a:latin typeface="Arial" pitchFamily="34" charset="0"/>
              </a:rPr>
              <a:t>D PLAST-EFTEC, a.s.</a:t>
            </a:r>
          </a:p>
        </p:txBody>
      </p:sp>
      <p:sp>
        <p:nvSpPr>
          <p:cNvPr id="624687" name="Line 47"/>
          <p:cNvSpPr>
            <a:spLocks noChangeShapeType="1"/>
          </p:cNvSpPr>
          <p:nvPr/>
        </p:nvSpPr>
        <p:spPr bwMode="auto">
          <a:xfrm flipV="1">
            <a:off x="4703763" y="3135313"/>
            <a:ext cx="738187" cy="276225"/>
          </a:xfrm>
          <a:prstGeom prst="line">
            <a:avLst/>
          </a:prstGeom>
          <a:noFill/>
          <a:ln w="12700">
            <a:solidFill>
              <a:srgbClr val="9900CC"/>
            </a:solidFill>
            <a:round/>
            <a:headEnd type="oval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24688" name="Line 48"/>
          <p:cNvSpPr>
            <a:spLocks noChangeShapeType="1"/>
          </p:cNvSpPr>
          <p:nvPr/>
        </p:nvSpPr>
        <p:spPr bwMode="auto">
          <a:xfrm flipV="1">
            <a:off x="4914900" y="1781175"/>
            <a:ext cx="1149350" cy="1392238"/>
          </a:xfrm>
          <a:prstGeom prst="line">
            <a:avLst/>
          </a:prstGeom>
          <a:noFill/>
          <a:ln w="12700">
            <a:solidFill>
              <a:srgbClr val="9900CC"/>
            </a:solidFill>
            <a:round/>
            <a:headEnd type="oval" w="sm" len="sm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24689" name="Rectangle 49"/>
          <p:cNvSpPr>
            <a:spLocks noChangeArrowheads="1"/>
          </p:cNvSpPr>
          <p:nvPr/>
        </p:nvSpPr>
        <p:spPr bwMode="auto">
          <a:xfrm>
            <a:off x="5726113" y="1516063"/>
            <a:ext cx="1141412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rgbClr val="99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39750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779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766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574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146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718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290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862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9900CC"/>
                </a:solidFill>
                <a:latin typeface="Arial" pitchFamily="34" charset="0"/>
              </a:rPr>
              <a:t>Russia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9900CC"/>
                </a:solidFill>
                <a:latin typeface="Arial" pitchFamily="34" charset="0"/>
              </a:rPr>
              <a:t>D PLAST-EFTEC RT</a:t>
            </a:r>
          </a:p>
        </p:txBody>
      </p:sp>
      <p:sp>
        <p:nvSpPr>
          <p:cNvPr id="624690" name="Rectangle 50"/>
          <p:cNvSpPr>
            <a:spLocks noChangeArrowheads="1"/>
          </p:cNvSpPr>
          <p:nvPr/>
        </p:nvSpPr>
        <p:spPr bwMode="auto">
          <a:xfrm>
            <a:off x="5894388" y="2068513"/>
            <a:ext cx="1165225" cy="2444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rgbClr val="99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39750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779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766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574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146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718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290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862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9900CC"/>
                </a:solidFill>
                <a:latin typeface="Arial" pitchFamily="34" charset="0"/>
              </a:rPr>
              <a:t>Russia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9900CC"/>
                </a:solidFill>
                <a:latin typeface="Arial" pitchFamily="34" charset="0"/>
              </a:rPr>
              <a:t>D PLAST-EFTEC NN</a:t>
            </a:r>
          </a:p>
        </p:txBody>
      </p:sp>
      <p:sp>
        <p:nvSpPr>
          <p:cNvPr id="624691" name="Line 51"/>
          <p:cNvSpPr>
            <a:spLocks noChangeShapeType="1"/>
          </p:cNvSpPr>
          <p:nvPr/>
        </p:nvSpPr>
        <p:spPr bwMode="auto">
          <a:xfrm flipV="1">
            <a:off x="4984750" y="2316163"/>
            <a:ext cx="1225550" cy="933450"/>
          </a:xfrm>
          <a:prstGeom prst="line">
            <a:avLst/>
          </a:prstGeom>
          <a:noFill/>
          <a:ln w="12700">
            <a:solidFill>
              <a:srgbClr val="9900CC"/>
            </a:solidFill>
            <a:round/>
            <a:headEnd type="oval" w="sm" len="sm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24692" name="Rectangle 52"/>
          <p:cNvSpPr>
            <a:spLocks noChangeArrowheads="1"/>
          </p:cNvSpPr>
          <p:nvPr/>
        </p:nvSpPr>
        <p:spPr bwMode="auto">
          <a:xfrm>
            <a:off x="5899150" y="3478213"/>
            <a:ext cx="841375" cy="2444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rgbClr val="99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39750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779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766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574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146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718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290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862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9900CC"/>
                </a:solidFill>
                <a:latin typeface="Arial" pitchFamily="34" charset="0"/>
              </a:rPr>
              <a:t>Ukraine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9900CC"/>
                </a:solidFill>
                <a:latin typeface="Arial" pitchFamily="34" charset="0"/>
              </a:rPr>
              <a:t>ZAO PLASTOL</a:t>
            </a:r>
          </a:p>
        </p:txBody>
      </p:sp>
      <p:sp>
        <p:nvSpPr>
          <p:cNvPr id="624693" name="Rectangle 53"/>
          <p:cNvSpPr>
            <a:spLocks noChangeArrowheads="1"/>
          </p:cNvSpPr>
          <p:nvPr/>
        </p:nvSpPr>
        <p:spPr bwMode="auto">
          <a:xfrm>
            <a:off x="6303963" y="5821363"/>
            <a:ext cx="1209675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312" tIns="42862" rIns="87312" bIns="42862">
            <a:spAutoFit/>
          </a:bodyPr>
          <a:lstStyle>
            <a:lvl1pPr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39750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779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766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574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146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718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290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862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009900"/>
                </a:solidFill>
                <a:latin typeface="Arial" pitchFamily="34" charset="0"/>
              </a:rPr>
              <a:t>Indonesia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009900"/>
                </a:solidFill>
                <a:latin typeface="Arial" pitchFamily="34" charset="0"/>
              </a:rPr>
              <a:t>P.T. Tuffindo Raya</a:t>
            </a:r>
          </a:p>
        </p:txBody>
      </p:sp>
      <p:sp>
        <p:nvSpPr>
          <p:cNvPr id="624694" name="Line 54"/>
          <p:cNvSpPr>
            <a:spLocks noChangeShapeType="1"/>
          </p:cNvSpPr>
          <p:nvPr/>
        </p:nvSpPr>
        <p:spPr bwMode="auto">
          <a:xfrm flipV="1">
            <a:off x="6910388" y="5335588"/>
            <a:ext cx="404812" cy="571500"/>
          </a:xfrm>
          <a:prstGeom prst="line">
            <a:avLst/>
          </a:prstGeom>
          <a:noFill/>
          <a:ln w="12700">
            <a:solidFill>
              <a:srgbClr val="009900"/>
            </a:solidFill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24695" name="Rectangle 55"/>
          <p:cNvSpPr>
            <a:spLocks noChangeArrowheads="1"/>
          </p:cNvSpPr>
          <p:nvPr/>
        </p:nvSpPr>
        <p:spPr bwMode="auto">
          <a:xfrm>
            <a:off x="5407025" y="6011863"/>
            <a:ext cx="1025525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312" tIns="42862" rIns="87312" bIns="42862">
            <a:spAutoFit/>
          </a:bodyPr>
          <a:lstStyle>
            <a:lvl1pPr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39750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779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766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574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146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718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290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862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009900"/>
                </a:solidFill>
                <a:latin typeface="Arial" pitchFamily="34" charset="0"/>
              </a:rPr>
              <a:t>South Africa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009900"/>
                </a:solidFill>
                <a:latin typeface="Arial" pitchFamily="34" charset="0"/>
              </a:rPr>
              <a:t>Chemetall</a:t>
            </a:r>
          </a:p>
        </p:txBody>
      </p:sp>
      <p:sp>
        <p:nvSpPr>
          <p:cNvPr id="624696" name="Line 56"/>
          <p:cNvSpPr>
            <a:spLocks noChangeShapeType="1"/>
          </p:cNvSpPr>
          <p:nvPr/>
        </p:nvSpPr>
        <p:spPr bwMode="auto">
          <a:xfrm flipH="1" flipV="1">
            <a:off x="5002213" y="6011863"/>
            <a:ext cx="474662" cy="133350"/>
          </a:xfrm>
          <a:prstGeom prst="line">
            <a:avLst/>
          </a:prstGeom>
          <a:noFill/>
          <a:ln w="12700">
            <a:solidFill>
              <a:srgbClr val="009900"/>
            </a:solidFill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24697" name="Line 57"/>
          <p:cNvSpPr>
            <a:spLocks noChangeShapeType="1"/>
          </p:cNvSpPr>
          <p:nvPr/>
        </p:nvSpPr>
        <p:spPr bwMode="auto">
          <a:xfrm flipV="1">
            <a:off x="7235825" y="6469063"/>
            <a:ext cx="896938" cy="0"/>
          </a:xfrm>
          <a:prstGeom prst="line">
            <a:avLst/>
          </a:prstGeom>
          <a:noFill/>
          <a:ln w="12700">
            <a:solidFill>
              <a:srgbClr val="009900"/>
            </a:solidFill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24698" name="Rectangle 58"/>
          <p:cNvSpPr>
            <a:spLocks noChangeArrowheads="1"/>
          </p:cNvSpPr>
          <p:nvPr/>
        </p:nvSpPr>
        <p:spPr bwMode="auto">
          <a:xfrm>
            <a:off x="6172200" y="6297613"/>
            <a:ext cx="1209675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312" tIns="42862" rIns="87312" bIns="42862">
            <a:spAutoFit/>
          </a:bodyPr>
          <a:lstStyle>
            <a:lvl1pPr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39750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779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766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574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146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718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290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862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009900"/>
                </a:solidFill>
                <a:latin typeface="Arial" pitchFamily="34" charset="0"/>
              </a:rPr>
              <a:t>Australia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009900"/>
                </a:solidFill>
                <a:latin typeface="Arial" pitchFamily="34" charset="0"/>
              </a:rPr>
              <a:t>Orbseal Pty. Ltd.</a:t>
            </a:r>
          </a:p>
        </p:txBody>
      </p:sp>
      <p:sp>
        <p:nvSpPr>
          <p:cNvPr id="624699" name="Rectangle 59"/>
          <p:cNvSpPr>
            <a:spLocks noChangeArrowheads="1"/>
          </p:cNvSpPr>
          <p:nvPr/>
        </p:nvSpPr>
        <p:spPr bwMode="auto">
          <a:xfrm>
            <a:off x="7570788" y="2449513"/>
            <a:ext cx="1106487" cy="2444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39750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779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766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574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146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718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290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862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009900"/>
                </a:solidFill>
                <a:latin typeface="Arial" pitchFamily="34" charset="0"/>
              </a:rPr>
              <a:t>South Korea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009900"/>
                </a:solidFill>
                <a:latin typeface="Arial" pitchFamily="34" charset="0"/>
              </a:rPr>
              <a:t>Buhmwoo Co. Ltd</a:t>
            </a:r>
            <a:r>
              <a:rPr lang="en-GB" altLang="ru-RU" sz="1000" b="1">
                <a:solidFill>
                  <a:srgbClr val="CCCCFF"/>
                </a:solidFill>
                <a:latin typeface="Arial" pitchFamily="34" charset="0"/>
              </a:rPr>
              <a:t>.</a:t>
            </a:r>
          </a:p>
        </p:txBody>
      </p:sp>
      <p:sp>
        <p:nvSpPr>
          <p:cNvPr id="624700" name="Rectangle 60"/>
          <p:cNvSpPr>
            <a:spLocks noChangeArrowheads="1"/>
          </p:cNvSpPr>
          <p:nvPr/>
        </p:nvSpPr>
        <p:spPr bwMode="auto">
          <a:xfrm>
            <a:off x="7693025" y="4725988"/>
            <a:ext cx="984250" cy="330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42862" rIns="0" bIns="42862">
            <a:spAutoFit/>
          </a:bodyPr>
          <a:lstStyle>
            <a:lvl1pPr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39750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779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766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574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146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718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290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862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009900"/>
                </a:solidFill>
                <a:latin typeface="Arial" pitchFamily="34" charset="0"/>
              </a:rPr>
              <a:t>Malaysia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009900"/>
                </a:solidFill>
                <a:latin typeface="Arial" pitchFamily="34" charset="0"/>
              </a:rPr>
              <a:t>Simex SDN BHD</a:t>
            </a:r>
          </a:p>
        </p:txBody>
      </p:sp>
      <p:sp>
        <p:nvSpPr>
          <p:cNvPr id="624701" name="Line 61"/>
          <p:cNvSpPr>
            <a:spLocks noChangeShapeType="1"/>
          </p:cNvSpPr>
          <p:nvPr/>
        </p:nvSpPr>
        <p:spPr bwMode="auto">
          <a:xfrm flipV="1">
            <a:off x="7121525" y="4878388"/>
            <a:ext cx="554038" cy="19050"/>
          </a:xfrm>
          <a:prstGeom prst="line">
            <a:avLst/>
          </a:prstGeom>
          <a:noFill/>
          <a:ln w="12700">
            <a:solidFill>
              <a:srgbClr val="009900"/>
            </a:solidFill>
            <a:round/>
            <a:headEnd type="oval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24702" name="Rectangle 62"/>
          <p:cNvSpPr>
            <a:spLocks noChangeArrowheads="1"/>
          </p:cNvSpPr>
          <p:nvPr/>
        </p:nvSpPr>
        <p:spPr bwMode="auto">
          <a:xfrm>
            <a:off x="7824788" y="4344988"/>
            <a:ext cx="852487" cy="358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rgbClr val="F93FE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42862" rIns="0" bIns="42862">
            <a:spAutoFit/>
          </a:bodyPr>
          <a:lstStyle>
            <a:lvl1pPr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39750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779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766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574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146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718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290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862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9900CC"/>
                </a:solidFill>
                <a:latin typeface="Arial" pitchFamily="34" charset="0"/>
              </a:rPr>
              <a:t>China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9900CC"/>
                </a:solidFill>
                <a:latin typeface="Arial" pitchFamily="34" charset="0"/>
              </a:rPr>
              <a:t>Nanhai EFTEC</a:t>
            </a:r>
          </a:p>
        </p:txBody>
      </p:sp>
      <p:sp>
        <p:nvSpPr>
          <p:cNvPr id="624703" name="Line 63"/>
          <p:cNvSpPr>
            <a:spLocks noChangeShapeType="1"/>
          </p:cNvSpPr>
          <p:nvPr/>
        </p:nvSpPr>
        <p:spPr bwMode="auto">
          <a:xfrm>
            <a:off x="7394575" y="4259263"/>
            <a:ext cx="395288" cy="190500"/>
          </a:xfrm>
          <a:prstGeom prst="line">
            <a:avLst/>
          </a:prstGeom>
          <a:noFill/>
          <a:ln w="12700">
            <a:solidFill>
              <a:srgbClr val="9900CC"/>
            </a:solidFill>
            <a:round/>
            <a:headEnd type="oval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24704" name="Rectangle 64"/>
          <p:cNvSpPr>
            <a:spLocks noChangeArrowheads="1"/>
          </p:cNvSpPr>
          <p:nvPr/>
        </p:nvSpPr>
        <p:spPr bwMode="auto">
          <a:xfrm>
            <a:off x="8043863" y="3154363"/>
            <a:ext cx="747712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312" tIns="42862" rIns="87312" bIns="42862">
            <a:spAutoFit/>
          </a:bodyPr>
          <a:lstStyle>
            <a:lvl1pPr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39750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779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766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574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146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718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290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862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FC0128"/>
                </a:solidFill>
                <a:latin typeface="Arial" pitchFamily="34" charset="0"/>
              </a:rPr>
              <a:t>Japan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FC0128"/>
                </a:solidFill>
                <a:latin typeface="Arial" pitchFamily="34" charset="0"/>
              </a:rPr>
              <a:t>NITTOKU</a:t>
            </a:r>
          </a:p>
        </p:txBody>
      </p:sp>
      <p:sp>
        <p:nvSpPr>
          <p:cNvPr id="624705" name="Rectangle 65"/>
          <p:cNvSpPr>
            <a:spLocks noChangeArrowheads="1"/>
          </p:cNvSpPr>
          <p:nvPr/>
        </p:nvSpPr>
        <p:spPr bwMode="auto">
          <a:xfrm>
            <a:off x="7727950" y="3735388"/>
            <a:ext cx="949325" cy="330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42862" rIns="0" bIns="42862">
            <a:spAutoFit/>
          </a:bodyPr>
          <a:lstStyle>
            <a:lvl1pPr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39750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779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766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574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146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718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290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862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9900CC"/>
                </a:solidFill>
                <a:latin typeface="Arial" pitchFamily="34" charset="0"/>
              </a:rPr>
              <a:t>China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9900CC"/>
                </a:solidFill>
                <a:latin typeface="Arial" pitchFamily="34" charset="0"/>
              </a:rPr>
              <a:t>Shanghai EFTEC</a:t>
            </a:r>
          </a:p>
        </p:txBody>
      </p:sp>
      <p:sp>
        <p:nvSpPr>
          <p:cNvPr id="624706" name="Line 66"/>
          <p:cNvSpPr>
            <a:spLocks noChangeShapeType="1"/>
          </p:cNvSpPr>
          <p:nvPr/>
        </p:nvSpPr>
        <p:spPr bwMode="auto">
          <a:xfrm flipV="1">
            <a:off x="7596188" y="3868738"/>
            <a:ext cx="149225" cy="114300"/>
          </a:xfrm>
          <a:prstGeom prst="line">
            <a:avLst/>
          </a:prstGeom>
          <a:noFill/>
          <a:ln w="12700">
            <a:solidFill>
              <a:srgbClr val="9900CC"/>
            </a:solidFill>
            <a:round/>
            <a:headEnd type="oval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24707" name="Line 67"/>
          <p:cNvSpPr>
            <a:spLocks noChangeShapeType="1"/>
          </p:cNvSpPr>
          <p:nvPr/>
        </p:nvSpPr>
        <p:spPr bwMode="auto">
          <a:xfrm flipV="1">
            <a:off x="7710488" y="2725738"/>
            <a:ext cx="280987" cy="981075"/>
          </a:xfrm>
          <a:prstGeom prst="line">
            <a:avLst/>
          </a:prstGeom>
          <a:noFill/>
          <a:ln w="12700">
            <a:solidFill>
              <a:srgbClr val="009900"/>
            </a:solidFill>
            <a:round/>
            <a:headEnd type="oval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24708" name="Line 68"/>
          <p:cNvSpPr>
            <a:spLocks noChangeShapeType="1"/>
          </p:cNvSpPr>
          <p:nvPr/>
        </p:nvSpPr>
        <p:spPr bwMode="auto">
          <a:xfrm flipV="1">
            <a:off x="8035925" y="3421063"/>
            <a:ext cx="255588" cy="209550"/>
          </a:xfrm>
          <a:prstGeom prst="line">
            <a:avLst/>
          </a:prstGeom>
          <a:noFill/>
          <a:ln w="12700">
            <a:solidFill>
              <a:srgbClr val="FC0128"/>
            </a:solidFill>
            <a:round/>
            <a:headEnd type="oval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24709" name="Line 69"/>
          <p:cNvSpPr>
            <a:spLocks noChangeShapeType="1"/>
          </p:cNvSpPr>
          <p:nvPr/>
        </p:nvSpPr>
        <p:spPr bwMode="auto">
          <a:xfrm flipV="1">
            <a:off x="7658100" y="4183063"/>
            <a:ext cx="273050" cy="0"/>
          </a:xfrm>
          <a:prstGeom prst="line">
            <a:avLst/>
          </a:prstGeom>
          <a:noFill/>
          <a:ln w="12700">
            <a:solidFill>
              <a:srgbClr val="009900"/>
            </a:solidFill>
            <a:round/>
            <a:headEnd type="oval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24710" name="Rectangle 70"/>
          <p:cNvSpPr>
            <a:spLocks noChangeArrowheads="1"/>
          </p:cNvSpPr>
          <p:nvPr/>
        </p:nvSpPr>
        <p:spPr bwMode="auto">
          <a:xfrm>
            <a:off x="7983538" y="4021138"/>
            <a:ext cx="650875" cy="330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42862" rIns="0" bIns="42862">
            <a:spAutoFit/>
          </a:bodyPr>
          <a:lstStyle>
            <a:lvl1pPr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39750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779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766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574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146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718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290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862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009900"/>
                </a:solidFill>
                <a:latin typeface="Arial" pitchFamily="34" charset="0"/>
              </a:rPr>
              <a:t>Taiwan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009900"/>
                </a:solidFill>
                <a:latin typeface="Arial" pitchFamily="34" charset="0"/>
              </a:rPr>
              <a:t>Tuffco Ltd.</a:t>
            </a:r>
            <a:endParaRPr lang="en-GB" altLang="ru-RU" sz="1000" b="1">
              <a:solidFill>
                <a:srgbClr val="CCCCFF"/>
              </a:solidFill>
              <a:latin typeface="Arial" pitchFamily="34" charset="0"/>
            </a:endParaRPr>
          </a:p>
        </p:txBody>
      </p:sp>
      <p:sp>
        <p:nvSpPr>
          <p:cNvPr id="624712" name="Line 72"/>
          <p:cNvSpPr>
            <a:spLocks noChangeShapeType="1"/>
          </p:cNvSpPr>
          <p:nvPr/>
        </p:nvSpPr>
        <p:spPr bwMode="auto">
          <a:xfrm>
            <a:off x="4903788" y="3427413"/>
            <a:ext cx="954087" cy="168275"/>
          </a:xfrm>
          <a:prstGeom prst="line">
            <a:avLst/>
          </a:prstGeom>
          <a:noFill/>
          <a:ln w="12700">
            <a:solidFill>
              <a:srgbClr val="9900CC"/>
            </a:solidFill>
            <a:round/>
            <a:headEnd type="oval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24713" name="Rectangle 73"/>
          <p:cNvSpPr>
            <a:spLocks noChangeArrowheads="1"/>
          </p:cNvSpPr>
          <p:nvPr/>
        </p:nvSpPr>
        <p:spPr bwMode="auto">
          <a:xfrm>
            <a:off x="7432675" y="5497513"/>
            <a:ext cx="1177925" cy="368300"/>
          </a:xfrm>
          <a:prstGeom prst="rect">
            <a:avLst/>
          </a:prstGeom>
          <a:solidFill>
            <a:schemeClr val="hlink">
              <a:alpha val="5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312" tIns="42862" rIns="87312" bIns="42862">
            <a:spAutoFit/>
          </a:bodyPr>
          <a:lstStyle>
            <a:lvl1pPr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39750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779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766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574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146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718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290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862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100" b="1">
                <a:solidFill>
                  <a:srgbClr val="000000"/>
                </a:solidFill>
                <a:latin typeface="Arial" pitchFamily="34" charset="0"/>
              </a:rPr>
              <a:t>HQ EFTEC Asia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100" b="1">
                <a:solidFill>
                  <a:srgbClr val="000000"/>
                </a:solidFill>
                <a:latin typeface="Arial" pitchFamily="34" charset="0"/>
              </a:rPr>
              <a:t>Singapore</a:t>
            </a:r>
          </a:p>
        </p:txBody>
      </p:sp>
      <p:sp>
        <p:nvSpPr>
          <p:cNvPr id="624714" name="Line 74"/>
          <p:cNvSpPr>
            <a:spLocks noChangeShapeType="1"/>
          </p:cNvSpPr>
          <p:nvPr/>
        </p:nvSpPr>
        <p:spPr bwMode="auto">
          <a:xfrm flipH="1" flipV="1">
            <a:off x="7385050" y="1706563"/>
            <a:ext cx="203200" cy="1476375"/>
          </a:xfrm>
          <a:prstGeom prst="line">
            <a:avLst/>
          </a:prstGeom>
          <a:noFill/>
          <a:ln w="12700">
            <a:solidFill>
              <a:srgbClr val="9900CC"/>
            </a:solidFill>
            <a:round/>
            <a:headEnd type="oval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24715" name="Rectangle 75"/>
          <p:cNvSpPr>
            <a:spLocks noChangeArrowheads="1"/>
          </p:cNvSpPr>
          <p:nvPr/>
        </p:nvSpPr>
        <p:spPr bwMode="auto">
          <a:xfrm>
            <a:off x="2816225" y="3440113"/>
            <a:ext cx="1492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99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39750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779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766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574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146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718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290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862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000000"/>
                </a:solidFill>
                <a:latin typeface="Arial" pitchFamily="34" charset="0"/>
              </a:rPr>
              <a:t>Germany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000000"/>
                </a:solidFill>
                <a:latin typeface="Arial" pitchFamily="34" charset="0"/>
              </a:rPr>
              <a:t>EFTEC Engineering GmbH</a:t>
            </a:r>
          </a:p>
        </p:txBody>
      </p:sp>
      <p:sp>
        <p:nvSpPr>
          <p:cNvPr id="624716" name="Rectangle 76"/>
          <p:cNvSpPr>
            <a:spLocks noChangeArrowheads="1"/>
          </p:cNvSpPr>
          <p:nvPr/>
        </p:nvSpPr>
        <p:spPr bwMode="auto">
          <a:xfrm>
            <a:off x="4433888" y="1887538"/>
            <a:ext cx="1350962" cy="2444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rgbClr val="99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39750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779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766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574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146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718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290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862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000000"/>
                </a:solidFill>
                <a:latin typeface="Arial" pitchFamily="34" charset="0"/>
              </a:rPr>
              <a:t>Sweden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000000"/>
                </a:solidFill>
                <a:latin typeface="Arial" pitchFamily="34" charset="0"/>
              </a:rPr>
              <a:t>EFTEC Engineering AB</a:t>
            </a:r>
          </a:p>
        </p:txBody>
      </p:sp>
      <p:sp>
        <p:nvSpPr>
          <p:cNvPr id="624717" name="Line 77"/>
          <p:cNvSpPr>
            <a:spLocks noChangeShapeType="1"/>
          </p:cNvSpPr>
          <p:nvPr/>
        </p:nvSpPr>
        <p:spPr bwMode="auto">
          <a:xfrm flipV="1">
            <a:off x="3355975" y="3440113"/>
            <a:ext cx="114935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24718" name="Line 78"/>
          <p:cNvSpPr>
            <a:spLocks noChangeShapeType="1"/>
          </p:cNvSpPr>
          <p:nvPr/>
        </p:nvSpPr>
        <p:spPr bwMode="auto">
          <a:xfrm flipV="1">
            <a:off x="4633913" y="2132013"/>
            <a:ext cx="0" cy="965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24719" name="Line 79"/>
          <p:cNvSpPr>
            <a:spLocks noChangeShapeType="1"/>
          </p:cNvSpPr>
          <p:nvPr/>
        </p:nvSpPr>
        <p:spPr bwMode="auto">
          <a:xfrm>
            <a:off x="987425" y="3097213"/>
            <a:ext cx="113665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24720" name="Rectangle 80"/>
          <p:cNvSpPr>
            <a:spLocks noChangeArrowheads="1"/>
          </p:cNvSpPr>
          <p:nvPr/>
        </p:nvSpPr>
        <p:spPr bwMode="auto">
          <a:xfrm>
            <a:off x="295275" y="2817813"/>
            <a:ext cx="13954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39750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779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766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157413" defTabSz="71913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6146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718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5290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86213" defTabSz="719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000000"/>
                </a:solidFill>
                <a:latin typeface="Arial" pitchFamily="34" charset="0"/>
              </a:rPr>
              <a:t>Farmington MI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ru-RU" sz="1000" b="1">
                <a:solidFill>
                  <a:srgbClr val="000000"/>
                </a:solidFill>
                <a:latin typeface="Arial" pitchFamily="34" charset="0"/>
              </a:rPr>
              <a:t>AUTOTEK Sealants Inc.</a:t>
            </a:r>
          </a:p>
        </p:txBody>
      </p:sp>
      <p:cxnSp>
        <p:nvCxnSpPr>
          <p:cNvPr id="83" name="Прямая соединительная линия 82"/>
          <p:cNvCxnSpPr/>
          <p:nvPr/>
        </p:nvCxnSpPr>
        <p:spPr>
          <a:xfrm>
            <a:off x="323528" y="703826"/>
            <a:ext cx="5651367" cy="0"/>
          </a:xfrm>
          <a:prstGeom prst="line">
            <a:avLst/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84" name="Прямая соединительная линия 83"/>
          <p:cNvCxnSpPr/>
          <p:nvPr/>
        </p:nvCxnSpPr>
        <p:spPr>
          <a:xfrm>
            <a:off x="251520" y="6453336"/>
            <a:ext cx="8606217" cy="0"/>
          </a:xfrm>
          <a:prstGeom prst="line">
            <a:avLst/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85" name="TextBox 84"/>
          <p:cNvSpPr txBox="1"/>
          <p:nvPr/>
        </p:nvSpPr>
        <p:spPr>
          <a:xfrm>
            <a:off x="271978" y="226772"/>
            <a:ext cx="75528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noProof="0" dirty="0" smtClean="0">
                <a:solidFill>
                  <a:srgbClr val="E20000"/>
                </a:solidFill>
              </a:rPr>
              <a:t>Составы </a:t>
            </a:r>
            <a:r>
              <a:rPr lang="en-US" sz="2800" b="1" kern="0" noProof="0" dirty="0" err="1" smtClean="0">
                <a:solidFill>
                  <a:srgbClr val="E20000"/>
                </a:solidFill>
              </a:rPr>
              <a:t>Dinitrol</a:t>
            </a:r>
            <a:r>
              <a:rPr lang="en-US" sz="2800" b="1" kern="0" noProof="0" dirty="0" smtClean="0">
                <a:solidFill>
                  <a:srgbClr val="E20000"/>
                </a:solidFill>
              </a:rPr>
              <a:t> </a:t>
            </a:r>
            <a:r>
              <a:rPr lang="ru-RU" sz="2800" b="1" kern="0" noProof="0" dirty="0" smtClean="0">
                <a:solidFill>
                  <a:srgbClr val="E20000"/>
                </a:solidFill>
              </a:rPr>
              <a:t>одобрены ОЕМ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noProof="0" dirty="0" smtClean="0">
                <a:solidFill>
                  <a:srgbClr val="E20000"/>
                </a:solidFill>
              </a:rPr>
              <a:t>и широко применяются в мировой индустрии</a:t>
            </a:r>
            <a:endParaRPr kumimoji="0" lang="ru-RU" sz="2800" b="1" i="0" u="none" strike="noStrike" kern="0" cap="none" spc="0" normalizeH="0" baseline="0" noProof="0" dirty="0" smtClean="0">
              <a:ln>
                <a:noFill/>
              </a:ln>
              <a:solidFill>
                <a:srgbClr val="E20000"/>
              </a:solidFill>
              <a:effectLst/>
              <a:uLnTx/>
              <a:uFillTx/>
            </a:endParaRPr>
          </a:p>
        </p:txBody>
      </p:sp>
      <p:pic>
        <p:nvPicPr>
          <p:cNvPr id="86" name="Picture 3" descr="C:\Users\Sony\Desktop\Dinitrol призентация\логотипы\Логотип DINITROL.wm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84168" y="294056"/>
            <a:ext cx="2913037" cy="44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TextBox 3"/>
          <p:cNvSpPr txBox="1">
            <a:spLocks noChangeArrowheads="1"/>
          </p:cNvSpPr>
          <p:nvPr/>
        </p:nvSpPr>
        <p:spPr bwMode="auto">
          <a:xfrm>
            <a:off x="300038" y="6465888"/>
            <a:ext cx="86074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®</a:t>
            </a:r>
            <a:endParaRPr lang="ru-RU" altLang="ru-RU" sz="1200" dirty="0" smtClean="0">
              <a:solidFill>
                <a:srgbClr val="000000"/>
              </a:solidFill>
              <a:latin typeface="Arial" charset="0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07076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323528" y="703826"/>
            <a:ext cx="565136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51520" y="6453336"/>
            <a:ext cx="860621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71979" y="254201"/>
            <a:ext cx="54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E20000"/>
                </a:solidFill>
              </a:rPr>
              <a:t>Характеристика материалов спец. назначения </a:t>
            </a:r>
            <a:endParaRPr lang="ru-RU" sz="2800" b="1" dirty="0">
              <a:solidFill>
                <a:srgbClr val="E20000"/>
              </a:solidFill>
            </a:endParaRPr>
          </a:p>
        </p:txBody>
      </p:sp>
      <p:pic>
        <p:nvPicPr>
          <p:cNvPr id="2051" name="Picture 3" descr="C:\Users\Sony\Desktop\Dinitrol призентация\логотипы\Логотип DINITROL.wm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84168" y="294056"/>
            <a:ext cx="2913037" cy="44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00038" y="6465888"/>
            <a:ext cx="86074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 </a:t>
            </a:r>
            <a:r>
              <a:rPr lang="ru-RU" altLang="ru-RU" sz="1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,</a:t>
            </a:r>
            <a:endParaRPr lang="ru-RU" altLang="ru-RU" sz="1200" dirty="0" smtClean="0">
              <a:solidFill>
                <a:srgbClr val="000000"/>
              </a:solidFill>
              <a:latin typeface="Arial" charset="0"/>
              <a:ea typeface="Microsoft YaHei" pitchFamily="34" charset="-122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02528959"/>
              </p:ext>
            </p:extLst>
          </p:nvPr>
        </p:nvGraphicFramePr>
        <p:xfrm>
          <a:off x="364365" y="1268760"/>
          <a:ext cx="8601663" cy="50124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8068"/>
                <a:gridCol w="1296144"/>
                <a:gridCol w="2736304"/>
                <a:gridCol w="1512168"/>
                <a:gridCol w="432048"/>
                <a:gridCol w="792088"/>
                <a:gridCol w="648072"/>
                <a:gridCol w="536771"/>
              </a:tblGrid>
              <a:tr h="2120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      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Материал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Тип пленки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     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r>
                        <a:rPr lang="ru-RU" sz="1100" dirty="0" smtClean="0">
                          <a:effectLst/>
                        </a:rPr>
                        <a:t>Цвет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Плотность (кг/м3)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 vert="vert27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Стойкость к</a:t>
                      </a:r>
                    </a:p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 </a:t>
                      </a:r>
                      <a:r>
                        <a:rPr lang="ru-RU" sz="1100" dirty="0" err="1">
                          <a:effectLst/>
                        </a:rPr>
                        <a:t>солев</a:t>
                      </a:r>
                      <a:r>
                        <a:rPr lang="ru-RU" sz="1100" dirty="0">
                          <a:effectLst/>
                        </a:rPr>
                        <a:t> ому туману </a:t>
                      </a:r>
                    </a:p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(100 часов ~ 1 год эксплуатации)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 vert="vert27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Толщина сухой </a:t>
                      </a:r>
                    </a:p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пленки(µ</a:t>
                      </a:r>
                      <a:r>
                        <a:rPr lang="en-US" sz="1100" dirty="0">
                          <a:effectLst/>
                        </a:rPr>
                        <a:t>m</a:t>
                      </a:r>
                      <a:r>
                        <a:rPr lang="ru-RU" sz="1100" dirty="0">
                          <a:effectLst/>
                        </a:rPr>
                        <a:t> –микрон)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 vert="vert27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Содержание сухого </a:t>
                      </a:r>
                    </a:p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вещества (%)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 vert="vert270"/>
                </a:tc>
              </a:tr>
              <a:tr h="79787">
                <a:tc rowSpan="17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r>
                        <a:rPr lang="ru-RU" sz="1400" dirty="0" smtClean="0">
                          <a:effectLst/>
                        </a:rPr>
                        <a:t>Специализированные </a:t>
                      </a:r>
                      <a:r>
                        <a:rPr lang="ru-RU" sz="1400" dirty="0">
                          <a:effectLst/>
                        </a:rPr>
                        <a:t>продукты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 vert="vert2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hlinkClick r:id="rId4" action="ppaction://hlinkfile"/>
                        </a:rPr>
                        <a:t>4010</a:t>
                      </a:r>
                      <a:r>
                        <a:rPr lang="ru-RU" sz="1100" dirty="0">
                          <a:effectLst/>
                        </a:rPr>
                        <a:t>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Высокотемпературный антикор,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консервант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бежевый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890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240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</a:tr>
              <a:tr h="797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964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прозрачный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1018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250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47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</a:tr>
              <a:tr h="797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hlinkClick r:id="rId5" action="ppaction://hlinkfile"/>
                        </a:rPr>
                        <a:t>485</a:t>
                      </a:r>
                      <a:r>
                        <a:rPr lang="en-US" sz="1100" dirty="0">
                          <a:effectLst/>
                          <a:hlinkClick r:id="rId5" action="ppaction://hlinkfile"/>
                        </a:rPr>
                        <a:t> </a:t>
                      </a:r>
                      <a:r>
                        <a:rPr lang="en-US" sz="1100" dirty="0" err="1">
                          <a:effectLst/>
                          <a:hlinkClick r:id="rId5" action="ppaction://hlinkfile"/>
                        </a:rPr>
                        <a:t>Korrotec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Консервант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Прозрачный белый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</a:tr>
              <a:tr h="797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hlinkClick r:id="rId6" action="ppaction://hlinkfile"/>
                        </a:rPr>
                        <a:t>77В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Консервант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Прозрачный коричневый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860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</a:tr>
              <a:tr h="797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hlinkClick r:id="rId7" action="ppaction://hlinkfile"/>
                        </a:rPr>
                        <a:t>81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Консервант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Прозрачный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1000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</a:tr>
              <a:tr h="585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RC 800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Преобразователь ржавчины на водной основе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Белый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1200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</a:tr>
              <a:tr h="265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Autocleaner </a:t>
                      </a:r>
                      <a:r>
                        <a:rPr lang="ru-RU" sz="1100">
                          <a:effectLst/>
                        </a:rPr>
                        <a:t>7225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Очиститель восковых масляных загрязнений без воздействия на ЛКП, РТИ и хромированные детали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5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hlinkClick r:id="rId8" action="ppaction://hlinkfile"/>
                        </a:rPr>
                        <a:t>352 </a:t>
                      </a:r>
                      <a:r>
                        <a:rPr lang="en-US" sz="1100" dirty="0" smtClean="0">
                          <a:effectLst/>
                          <a:hlinkClick r:id="rId8" action="ppaction://hlinkfile"/>
                        </a:rPr>
                        <a:t>Vaseline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Смазка для петель, цепей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5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713 </a:t>
                      </a:r>
                      <a:r>
                        <a:rPr lang="en-US" sz="1100">
                          <a:effectLst/>
                        </a:rPr>
                        <a:t>IQ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Антикор-консервант для легкосплавных металлов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5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MS-40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Смазка, «жидкий ключ»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5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 142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Консервант для защиты ЛКП от УФ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5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25 B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Антикор консервант, смазывающая охлаждающая жидкость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5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Консервант для запасных частей и деталей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5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Консервант для внутренних поверхностей двигателей, насосов, коробок передач от коррозии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5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Wiregrease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Антикоррозийная смазка консервант пленка (коричневая)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5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Paste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Антикоррозийная смазка консервант (красная)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5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8050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Высокотемпературная краска до +800С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563" marR="1156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0190078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718117850"/>
              </p:ext>
            </p:extLst>
          </p:nvPr>
        </p:nvGraphicFramePr>
        <p:xfrm>
          <a:off x="163511" y="247448"/>
          <a:ext cx="5851525" cy="6469063"/>
        </p:xfrm>
        <a:graphic>
          <a:graphicData uri="http://schemas.openxmlformats.org/presentationml/2006/ole">
            <p:oleObj spid="_x0000_s21542" name="Bitmap Image" r:id="rId4" imgW="3247974" imgH="3591264" progId="PBrush">
              <p:embed/>
            </p:oleObj>
          </a:graphicData>
        </a:graphic>
      </p:graphicFrame>
      <p:sp>
        <p:nvSpPr>
          <p:cNvPr id="11" name="Freeform 3"/>
          <p:cNvSpPr>
            <a:spLocks noChangeAspect="1"/>
          </p:cNvSpPr>
          <p:nvPr/>
        </p:nvSpPr>
        <p:spPr bwMode="auto">
          <a:xfrm>
            <a:off x="2517774" y="2284211"/>
            <a:ext cx="185737" cy="177800"/>
          </a:xfrm>
          <a:custGeom>
            <a:avLst/>
            <a:gdLst>
              <a:gd name="T0" fmla="*/ 105 w 207"/>
              <a:gd name="T1" fmla="*/ 183 h 183"/>
              <a:gd name="T2" fmla="*/ 72 w 207"/>
              <a:gd name="T3" fmla="*/ 156 h 183"/>
              <a:gd name="T4" fmla="*/ 18 w 207"/>
              <a:gd name="T5" fmla="*/ 75 h 183"/>
              <a:gd name="T6" fmla="*/ 0 w 207"/>
              <a:gd name="T7" fmla="*/ 24 h 183"/>
              <a:gd name="T8" fmla="*/ 18 w 207"/>
              <a:gd name="T9" fmla="*/ 12 h 183"/>
              <a:gd name="T10" fmla="*/ 54 w 207"/>
              <a:gd name="T11" fmla="*/ 0 h 183"/>
              <a:gd name="T12" fmla="*/ 117 w 207"/>
              <a:gd name="T13" fmla="*/ 0 h 183"/>
              <a:gd name="T14" fmla="*/ 165 w 207"/>
              <a:gd name="T15" fmla="*/ 6 h 183"/>
              <a:gd name="T16" fmla="*/ 201 w 207"/>
              <a:gd name="T17" fmla="*/ 15 h 183"/>
              <a:gd name="T18" fmla="*/ 207 w 207"/>
              <a:gd name="T19" fmla="*/ 39 h 183"/>
              <a:gd name="T20" fmla="*/ 186 w 207"/>
              <a:gd name="T21" fmla="*/ 75 h 183"/>
              <a:gd name="T22" fmla="*/ 144 w 207"/>
              <a:gd name="T23" fmla="*/ 150 h 183"/>
              <a:gd name="T24" fmla="*/ 105 w 207"/>
              <a:gd name="T25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7" h="183">
                <a:moveTo>
                  <a:pt x="105" y="183"/>
                </a:moveTo>
                <a:lnTo>
                  <a:pt x="72" y="156"/>
                </a:lnTo>
                <a:lnTo>
                  <a:pt x="18" y="75"/>
                </a:lnTo>
                <a:lnTo>
                  <a:pt x="0" y="24"/>
                </a:lnTo>
                <a:lnTo>
                  <a:pt x="18" y="12"/>
                </a:lnTo>
                <a:lnTo>
                  <a:pt x="54" y="0"/>
                </a:lnTo>
                <a:lnTo>
                  <a:pt x="117" y="0"/>
                </a:lnTo>
                <a:lnTo>
                  <a:pt x="165" y="6"/>
                </a:lnTo>
                <a:lnTo>
                  <a:pt x="201" y="15"/>
                </a:lnTo>
                <a:lnTo>
                  <a:pt x="207" y="39"/>
                </a:lnTo>
                <a:lnTo>
                  <a:pt x="186" y="75"/>
                </a:lnTo>
                <a:lnTo>
                  <a:pt x="144" y="150"/>
                </a:lnTo>
                <a:lnTo>
                  <a:pt x="105" y="1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12" name="Freeform 4"/>
          <p:cNvSpPr>
            <a:spLocks noChangeAspect="1"/>
          </p:cNvSpPr>
          <p:nvPr/>
        </p:nvSpPr>
        <p:spPr bwMode="auto">
          <a:xfrm>
            <a:off x="2768599" y="1452361"/>
            <a:ext cx="187325" cy="177800"/>
          </a:xfrm>
          <a:custGeom>
            <a:avLst/>
            <a:gdLst>
              <a:gd name="T0" fmla="*/ 105 w 207"/>
              <a:gd name="T1" fmla="*/ 183 h 183"/>
              <a:gd name="T2" fmla="*/ 72 w 207"/>
              <a:gd name="T3" fmla="*/ 156 h 183"/>
              <a:gd name="T4" fmla="*/ 18 w 207"/>
              <a:gd name="T5" fmla="*/ 75 h 183"/>
              <a:gd name="T6" fmla="*/ 0 w 207"/>
              <a:gd name="T7" fmla="*/ 24 h 183"/>
              <a:gd name="T8" fmla="*/ 18 w 207"/>
              <a:gd name="T9" fmla="*/ 12 h 183"/>
              <a:gd name="T10" fmla="*/ 54 w 207"/>
              <a:gd name="T11" fmla="*/ 0 h 183"/>
              <a:gd name="T12" fmla="*/ 117 w 207"/>
              <a:gd name="T13" fmla="*/ 0 h 183"/>
              <a:gd name="T14" fmla="*/ 165 w 207"/>
              <a:gd name="T15" fmla="*/ 6 h 183"/>
              <a:gd name="T16" fmla="*/ 201 w 207"/>
              <a:gd name="T17" fmla="*/ 15 h 183"/>
              <a:gd name="T18" fmla="*/ 207 w 207"/>
              <a:gd name="T19" fmla="*/ 39 h 183"/>
              <a:gd name="T20" fmla="*/ 186 w 207"/>
              <a:gd name="T21" fmla="*/ 75 h 183"/>
              <a:gd name="T22" fmla="*/ 144 w 207"/>
              <a:gd name="T23" fmla="*/ 150 h 183"/>
              <a:gd name="T24" fmla="*/ 105 w 207"/>
              <a:gd name="T25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7" h="183">
                <a:moveTo>
                  <a:pt x="105" y="183"/>
                </a:moveTo>
                <a:lnTo>
                  <a:pt x="72" y="156"/>
                </a:lnTo>
                <a:lnTo>
                  <a:pt x="18" y="75"/>
                </a:lnTo>
                <a:lnTo>
                  <a:pt x="0" y="24"/>
                </a:lnTo>
                <a:lnTo>
                  <a:pt x="18" y="12"/>
                </a:lnTo>
                <a:lnTo>
                  <a:pt x="54" y="0"/>
                </a:lnTo>
                <a:lnTo>
                  <a:pt x="117" y="0"/>
                </a:lnTo>
                <a:lnTo>
                  <a:pt x="165" y="6"/>
                </a:lnTo>
                <a:lnTo>
                  <a:pt x="201" y="15"/>
                </a:lnTo>
                <a:lnTo>
                  <a:pt x="207" y="39"/>
                </a:lnTo>
                <a:lnTo>
                  <a:pt x="186" y="75"/>
                </a:lnTo>
                <a:lnTo>
                  <a:pt x="144" y="150"/>
                </a:lnTo>
                <a:lnTo>
                  <a:pt x="105" y="1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14" name="Text Box 5"/>
          <p:cNvSpPr txBox="1">
            <a:spLocks noChangeAspect="1" noChangeArrowheads="1"/>
          </p:cNvSpPr>
          <p:nvPr/>
        </p:nvSpPr>
        <p:spPr bwMode="auto">
          <a:xfrm>
            <a:off x="2322511" y="4801986"/>
            <a:ext cx="376238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800">
                <a:solidFill>
                  <a:srgbClr val="000000"/>
                </a:solidFill>
                <a:latin typeface="Times"/>
              </a:rPr>
              <a:t>Aarup</a:t>
            </a:r>
            <a:endParaRPr lang="da-DK" altLang="ru-RU" sz="2400" b="1">
              <a:solidFill>
                <a:srgbClr val="000000"/>
              </a:solidFill>
              <a:latin typeface="Times"/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10000" contrast="3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427286" y="4932161"/>
            <a:ext cx="195263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195511" y="2449311"/>
            <a:ext cx="166688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8"/>
          <p:cNvSpPr txBox="1">
            <a:spLocks noChangeAspect="1" noChangeArrowheads="1"/>
          </p:cNvSpPr>
          <p:nvPr/>
        </p:nvSpPr>
        <p:spPr bwMode="auto">
          <a:xfrm>
            <a:off x="2387599" y="1893686"/>
            <a:ext cx="4699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800">
                <a:solidFill>
                  <a:srgbClr val="000000"/>
                </a:solidFill>
                <a:latin typeface="Times"/>
              </a:rPr>
              <a:t>Støvring </a:t>
            </a:r>
            <a:endParaRPr lang="da-DK" altLang="ru-RU" sz="2400" b="1">
              <a:solidFill>
                <a:srgbClr val="000000"/>
              </a:solidFill>
              <a:latin typeface="Times"/>
            </a:endParaRPr>
          </a:p>
        </p:txBody>
      </p:sp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271711" y="1871461"/>
            <a:ext cx="166688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0"/>
          <p:cNvSpPr txBox="1">
            <a:spLocks noChangeAspect="1" noChangeArrowheads="1"/>
          </p:cNvSpPr>
          <p:nvPr/>
        </p:nvSpPr>
        <p:spPr bwMode="auto">
          <a:xfrm>
            <a:off x="1998661" y="2336598"/>
            <a:ext cx="59055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800">
                <a:solidFill>
                  <a:srgbClr val="000000"/>
                </a:solidFill>
                <a:latin typeface="Times"/>
              </a:rPr>
              <a:t>Hobro</a:t>
            </a:r>
            <a:endParaRPr lang="da-DK" altLang="ru-RU" sz="2400" b="1">
              <a:solidFill>
                <a:srgbClr val="000000"/>
              </a:solidFill>
              <a:latin typeface="Times"/>
            </a:endParaRPr>
          </a:p>
        </p:txBody>
      </p:sp>
      <p:sp>
        <p:nvSpPr>
          <p:cNvPr id="20" name="Freeform 11"/>
          <p:cNvSpPr>
            <a:spLocks noChangeAspect="1"/>
          </p:cNvSpPr>
          <p:nvPr/>
        </p:nvSpPr>
        <p:spPr bwMode="auto">
          <a:xfrm>
            <a:off x="4524374" y="4655936"/>
            <a:ext cx="185737" cy="177800"/>
          </a:xfrm>
          <a:custGeom>
            <a:avLst/>
            <a:gdLst>
              <a:gd name="T0" fmla="*/ 105 w 207"/>
              <a:gd name="T1" fmla="*/ 183 h 183"/>
              <a:gd name="T2" fmla="*/ 72 w 207"/>
              <a:gd name="T3" fmla="*/ 156 h 183"/>
              <a:gd name="T4" fmla="*/ 18 w 207"/>
              <a:gd name="T5" fmla="*/ 75 h 183"/>
              <a:gd name="T6" fmla="*/ 0 w 207"/>
              <a:gd name="T7" fmla="*/ 24 h 183"/>
              <a:gd name="T8" fmla="*/ 18 w 207"/>
              <a:gd name="T9" fmla="*/ 12 h 183"/>
              <a:gd name="T10" fmla="*/ 54 w 207"/>
              <a:gd name="T11" fmla="*/ 0 h 183"/>
              <a:gd name="T12" fmla="*/ 117 w 207"/>
              <a:gd name="T13" fmla="*/ 0 h 183"/>
              <a:gd name="T14" fmla="*/ 165 w 207"/>
              <a:gd name="T15" fmla="*/ 6 h 183"/>
              <a:gd name="T16" fmla="*/ 201 w 207"/>
              <a:gd name="T17" fmla="*/ 15 h 183"/>
              <a:gd name="T18" fmla="*/ 207 w 207"/>
              <a:gd name="T19" fmla="*/ 39 h 183"/>
              <a:gd name="T20" fmla="*/ 186 w 207"/>
              <a:gd name="T21" fmla="*/ 75 h 183"/>
              <a:gd name="T22" fmla="*/ 144 w 207"/>
              <a:gd name="T23" fmla="*/ 150 h 183"/>
              <a:gd name="T24" fmla="*/ 105 w 207"/>
              <a:gd name="T25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7" h="183">
                <a:moveTo>
                  <a:pt x="105" y="183"/>
                </a:moveTo>
                <a:lnTo>
                  <a:pt x="72" y="156"/>
                </a:lnTo>
                <a:lnTo>
                  <a:pt x="18" y="75"/>
                </a:lnTo>
                <a:lnTo>
                  <a:pt x="0" y="24"/>
                </a:lnTo>
                <a:lnTo>
                  <a:pt x="18" y="12"/>
                </a:lnTo>
                <a:lnTo>
                  <a:pt x="54" y="0"/>
                </a:lnTo>
                <a:lnTo>
                  <a:pt x="117" y="0"/>
                </a:lnTo>
                <a:lnTo>
                  <a:pt x="165" y="6"/>
                </a:lnTo>
                <a:lnTo>
                  <a:pt x="201" y="15"/>
                </a:lnTo>
                <a:lnTo>
                  <a:pt x="207" y="39"/>
                </a:lnTo>
                <a:lnTo>
                  <a:pt x="186" y="75"/>
                </a:lnTo>
                <a:lnTo>
                  <a:pt x="144" y="150"/>
                </a:lnTo>
                <a:lnTo>
                  <a:pt x="105" y="1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21" name="Rectangle 12"/>
          <p:cNvSpPr>
            <a:spLocks noChangeAspect="1" noChangeArrowheads="1"/>
          </p:cNvSpPr>
          <p:nvPr/>
        </p:nvSpPr>
        <p:spPr bwMode="auto">
          <a:xfrm>
            <a:off x="5076824" y="5903711"/>
            <a:ext cx="698500" cy="785812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1000">
                <a:solidFill>
                  <a:srgbClr val="000000"/>
                </a:solidFill>
                <a:latin typeface="Times"/>
              </a:rPr>
              <a:t>Bornholm</a:t>
            </a:r>
            <a:endParaRPr lang="da-DK" altLang="ru-RU" sz="2400" b="1">
              <a:solidFill>
                <a:srgbClr val="000000"/>
              </a:solidFill>
              <a:latin typeface="Times"/>
            </a:endParaRPr>
          </a:p>
        </p:txBody>
      </p:sp>
      <p:sp>
        <p:nvSpPr>
          <p:cNvPr id="22" name="Freeform 13"/>
          <p:cNvSpPr>
            <a:spLocks noChangeAspect="1"/>
          </p:cNvSpPr>
          <p:nvPr/>
        </p:nvSpPr>
        <p:spPr bwMode="auto">
          <a:xfrm>
            <a:off x="3397249" y="5086148"/>
            <a:ext cx="282575" cy="55563"/>
          </a:xfrm>
          <a:custGeom>
            <a:avLst/>
            <a:gdLst>
              <a:gd name="T0" fmla="*/ 0 w 593"/>
              <a:gd name="T1" fmla="*/ 97 h 97"/>
              <a:gd name="T2" fmla="*/ 188 w 593"/>
              <a:gd name="T3" fmla="*/ 90 h 97"/>
              <a:gd name="T4" fmla="*/ 338 w 593"/>
              <a:gd name="T5" fmla="*/ 52 h 97"/>
              <a:gd name="T6" fmla="*/ 593 w 593"/>
              <a:gd name="T7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93" h="97">
                <a:moveTo>
                  <a:pt x="0" y="97"/>
                </a:moveTo>
                <a:lnTo>
                  <a:pt x="188" y="90"/>
                </a:lnTo>
                <a:lnTo>
                  <a:pt x="338" y="52"/>
                </a:lnTo>
                <a:lnTo>
                  <a:pt x="593" y="0"/>
                </a:lnTo>
              </a:path>
            </a:pathLst>
          </a:custGeom>
          <a:noFill/>
          <a:ln w="38100" cmpd="sng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23" name="Text Box 14"/>
          <p:cNvSpPr txBox="1">
            <a:spLocks noChangeAspect="1" noChangeArrowheads="1"/>
          </p:cNvSpPr>
          <p:nvPr/>
        </p:nvSpPr>
        <p:spPr bwMode="auto">
          <a:xfrm>
            <a:off x="3106736" y="280786"/>
            <a:ext cx="336550" cy="10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800">
                <a:solidFill>
                  <a:srgbClr val="000000"/>
                </a:solidFill>
                <a:latin typeface="Times"/>
              </a:rPr>
              <a:t>Skagen</a:t>
            </a:r>
            <a:endParaRPr lang="da-DK" altLang="ru-RU" sz="2400" b="1">
              <a:solidFill>
                <a:srgbClr val="000000"/>
              </a:solidFill>
              <a:latin typeface="Times"/>
            </a:endParaRPr>
          </a:p>
        </p:txBody>
      </p:sp>
      <p:sp>
        <p:nvSpPr>
          <p:cNvPr id="24" name="Text Box 15"/>
          <p:cNvSpPr txBox="1">
            <a:spLocks noChangeAspect="1" noChangeArrowheads="1"/>
          </p:cNvSpPr>
          <p:nvPr/>
        </p:nvSpPr>
        <p:spPr bwMode="auto">
          <a:xfrm>
            <a:off x="2289174" y="679248"/>
            <a:ext cx="336550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800">
                <a:solidFill>
                  <a:srgbClr val="000000"/>
                </a:solidFill>
                <a:latin typeface="Times"/>
              </a:rPr>
              <a:t>Hjørring</a:t>
            </a:r>
            <a:endParaRPr lang="da-DK" altLang="ru-RU" sz="2400" b="1">
              <a:solidFill>
                <a:srgbClr val="000000"/>
              </a:solidFill>
              <a:latin typeface="Times"/>
            </a:endParaRPr>
          </a:p>
        </p:txBody>
      </p:sp>
      <p:sp>
        <p:nvSpPr>
          <p:cNvPr id="25" name="Text Box 16"/>
          <p:cNvSpPr txBox="1">
            <a:spLocks noChangeAspect="1" noChangeArrowheads="1"/>
          </p:cNvSpPr>
          <p:nvPr/>
        </p:nvSpPr>
        <p:spPr bwMode="auto">
          <a:xfrm>
            <a:off x="1730374" y="2019098"/>
            <a:ext cx="59055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800">
                <a:solidFill>
                  <a:srgbClr val="000000"/>
                </a:solidFill>
                <a:latin typeface="Times"/>
              </a:rPr>
              <a:t>Års</a:t>
            </a:r>
            <a:endParaRPr lang="da-DK" altLang="ru-RU" sz="2400" b="1">
              <a:solidFill>
                <a:srgbClr val="000000"/>
              </a:solidFill>
              <a:latin typeface="Times"/>
            </a:endParaRPr>
          </a:p>
        </p:txBody>
      </p:sp>
      <p:sp>
        <p:nvSpPr>
          <p:cNvPr id="26" name="Text Box 17"/>
          <p:cNvSpPr txBox="1">
            <a:spLocks noChangeAspect="1" noChangeArrowheads="1"/>
          </p:cNvSpPr>
          <p:nvPr/>
        </p:nvSpPr>
        <p:spPr bwMode="auto">
          <a:xfrm>
            <a:off x="479424" y="2520748"/>
            <a:ext cx="590550" cy="12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800">
                <a:solidFill>
                  <a:srgbClr val="000000"/>
                </a:solidFill>
                <a:latin typeface="Times"/>
              </a:rPr>
              <a:t>Lemvig</a:t>
            </a:r>
            <a:endParaRPr lang="da-DK" altLang="ru-RU" sz="2400" b="1">
              <a:solidFill>
                <a:srgbClr val="000000"/>
              </a:solidFill>
              <a:latin typeface="Times"/>
            </a:endParaRPr>
          </a:p>
        </p:txBody>
      </p:sp>
      <p:sp>
        <p:nvSpPr>
          <p:cNvPr id="27" name="Text Box 18"/>
          <p:cNvSpPr txBox="1">
            <a:spLocks noChangeAspect="1" noChangeArrowheads="1"/>
          </p:cNvSpPr>
          <p:nvPr/>
        </p:nvSpPr>
        <p:spPr bwMode="auto">
          <a:xfrm>
            <a:off x="1212849" y="2515986"/>
            <a:ext cx="590550" cy="12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800">
                <a:solidFill>
                  <a:srgbClr val="000000"/>
                </a:solidFill>
                <a:latin typeface="Times"/>
              </a:rPr>
              <a:t>Skive</a:t>
            </a:r>
            <a:endParaRPr lang="da-DK" altLang="ru-RU" sz="2400" b="1">
              <a:solidFill>
                <a:srgbClr val="000000"/>
              </a:solidFill>
              <a:latin typeface="Times"/>
            </a:endParaRPr>
          </a:p>
        </p:txBody>
      </p:sp>
      <p:sp>
        <p:nvSpPr>
          <p:cNvPr id="28" name="Text Box 19"/>
          <p:cNvSpPr txBox="1">
            <a:spLocks noChangeAspect="1" noChangeArrowheads="1"/>
          </p:cNvSpPr>
          <p:nvPr/>
        </p:nvSpPr>
        <p:spPr bwMode="auto">
          <a:xfrm>
            <a:off x="2320924" y="2171498"/>
            <a:ext cx="59055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800">
                <a:solidFill>
                  <a:srgbClr val="000000"/>
                </a:solidFill>
                <a:latin typeface="Times"/>
              </a:rPr>
              <a:t>Hadsund</a:t>
            </a:r>
            <a:endParaRPr lang="da-DK" altLang="ru-RU" sz="2400" b="1">
              <a:solidFill>
                <a:srgbClr val="000000"/>
              </a:solidFill>
              <a:latin typeface="Times"/>
            </a:endParaRPr>
          </a:p>
        </p:txBody>
      </p:sp>
      <p:sp>
        <p:nvSpPr>
          <p:cNvPr id="29" name="Text Box 20"/>
          <p:cNvSpPr txBox="1">
            <a:spLocks noChangeAspect="1" noChangeArrowheads="1"/>
          </p:cNvSpPr>
          <p:nvPr/>
        </p:nvSpPr>
        <p:spPr bwMode="auto">
          <a:xfrm>
            <a:off x="1616074" y="2722361"/>
            <a:ext cx="590550" cy="12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800">
                <a:solidFill>
                  <a:srgbClr val="000000"/>
                </a:solidFill>
                <a:latin typeface="Times"/>
              </a:rPr>
              <a:t>Viborg</a:t>
            </a:r>
            <a:endParaRPr lang="da-DK" altLang="ru-RU" sz="2400" b="1">
              <a:solidFill>
                <a:srgbClr val="000000"/>
              </a:solidFill>
              <a:latin typeface="Times"/>
            </a:endParaRPr>
          </a:p>
        </p:txBody>
      </p:sp>
      <p:sp>
        <p:nvSpPr>
          <p:cNvPr id="30" name="Text Box 21"/>
          <p:cNvSpPr txBox="1">
            <a:spLocks noChangeAspect="1" noChangeArrowheads="1"/>
          </p:cNvSpPr>
          <p:nvPr/>
        </p:nvSpPr>
        <p:spPr bwMode="auto">
          <a:xfrm>
            <a:off x="868361" y="2882698"/>
            <a:ext cx="419100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800">
                <a:solidFill>
                  <a:srgbClr val="000000"/>
                </a:solidFill>
                <a:latin typeface="Times"/>
              </a:rPr>
              <a:t>Holstebro</a:t>
            </a:r>
            <a:endParaRPr lang="da-DK" altLang="ru-RU" sz="2400" b="1">
              <a:solidFill>
                <a:srgbClr val="000000"/>
              </a:solidFill>
              <a:latin typeface="Times"/>
            </a:endParaRPr>
          </a:p>
        </p:txBody>
      </p:sp>
      <p:sp>
        <p:nvSpPr>
          <p:cNvPr id="31" name="Text Box 22"/>
          <p:cNvSpPr txBox="1">
            <a:spLocks noChangeAspect="1" noChangeArrowheads="1"/>
          </p:cNvSpPr>
          <p:nvPr/>
        </p:nvSpPr>
        <p:spPr bwMode="auto">
          <a:xfrm>
            <a:off x="1622424" y="3050973"/>
            <a:ext cx="59055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800">
                <a:solidFill>
                  <a:srgbClr val="000000"/>
                </a:solidFill>
                <a:latin typeface="Times"/>
              </a:rPr>
              <a:t>Kjellerup</a:t>
            </a:r>
            <a:endParaRPr lang="da-DK" altLang="ru-RU" sz="2400" b="1">
              <a:solidFill>
                <a:srgbClr val="000000"/>
              </a:solidFill>
              <a:latin typeface="Times"/>
            </a:endParaRPr>
          </a:p>
        </p:txBody>
      </p:sp>
      <p:sp>
        <p:nvSpPr>
          <p:cNvPr id="32" name="Text Box 23"/>
          <p:cNvSpPr txBox="1">
            <a:spLocks noChangeAspect="1" noChangeArrowheads="1"/>
          </p:cNvSpPr>
          <p:nvPr/>
        </p:nvSpPr>
        <p:spPr bwMode="auto">
          <a:xfrm>
            <a:off x="2122486" y="2900161"/>
            <a:ext cx="463550" cy="11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800">
                <a:solidFill>
                  <a:srgbClr val="000000"/>
                </a:solidFill>
                <a:latin typeface="Times"/>
              </a:rPr>
              <a:t>Ulstrup</a:t>
            </a:r>
            <a:endParaRPr lang="da-DK" altLang="ru-RU" sz="2400" b="1">
              <a:solidFill>
                <a:srgbClr val="000000"/>
              </a:solidFill>
              <a:latin typeface="Times"/>
            </a:endParaRPr>
          </a:p>
        </p:txBody>
      </p:sp>
      <p:sp>
        <p:nvSpPr>
          <p:cNvPr id="33" name="Text Box 24"/>
          <p:cNvSpPr txBox="1">
            <a:spLocks noChangeAspect="1" noChangeArrowheads="1"/>
          </p:cNvSpPr>
          <p:nvPr/>
        </p:nvSpPr>
        <p:spPr bwMode="auto">
          <a:xfrm>
            <a:off x="2535236" y="2974773"/>
            <a:ext cx="374650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800">
                <a:solidFill>
                  <a:srgbClr val="000000"/>
                </a:solidFill>
                <a:latin typeface="Times"/>
              </a:rPr>
              <a:t>Hadsten</a:t>
            </a:r>
            <a:endParaRPr lang="da-DK" altLang="ru-RU" sz="2400" b="1">
              <a:solidFill>
                <a:srgbClr val="000000"/>
              </a:solidFill>
              <a:latin typeface="Times"/>
            </a:endParaRPr>
          </a:p>
        </p:txBody>
      </p:sp>
      <p:sp>
        <p:nvSpPr>
          <p:cNvPr id="34" name="Text Box 25"/>
          <p:cNvSpPr txBox="1">
            <a:spLocks noChangeAspect="1" noChangeArrowheads="1"/>
          </p:cNvSpPr>
          <p:nvPr/>
        </p:nvSpPr>
        <p:spPr bwMode="auto">
          <a:xfrm>
            <a:off x="2843211" y="2847773"/>
            <a:ext cx="355600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800">
                <a:solidFill>
                  <a:srgbClr val="000000"/>
                </a:solidFill>
                <a:latin typeface="Times"/>
              </a:rPr>
              <a:t>Kolind</a:t>
            </a:r>
            <a:endParaRPr lang="da-DK" altLang="ru-RU" sz="2400" b="1">
              <a:solidFill>
                <a:srgbClr val="000000"/>
              </a:solidFill>
              <a:latin typeface="Times"/>
            </a:endParaRPr>
          </a:p>
        </p:txBody>
      </p:sp>
      <p:sp>
        <p:nvSpPr>
          <p:cNvPr id="35" name="Text Box 26"/>
          <p:cNvSpPr txBox="1">
            <a:spLocks noChangeAspect="1" noChangeArrowheads="1"/>
          </p:cNvSpPr>
          <p:nvPr/>
        </p:nvSpPr>
        <p:spPr bwMode="auto">
          <a:xfrm>
            <a:off x="2020886" y="3377998"/>
            <a:ext cx="59055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800">
                <a:solidFill>
                  <a:srgbClr val="000000"/>
                </a:solidFill>
                <a:latin typeface="Times"/>
              </a:rPr>
              <a:t>Silkeborg</a:t>
            </a:r>
            <a:endParaRPr lang="da-DK" altLang="ru-RU" sz="2400" b="1">
              <a:solidFill>
                <a:srgbClr val="000000"/>
              </a:solidFill>
              <a:latin typeface="Times"/>
            </a:endParaRPr>
          </a:p>
        </p:txBody>
      </p:sp>
      <p:sp>
        <p:nvSpPr>
          <p:cNvPr id="36" name="Text Box 27"/>
          <p:cNvSpPr txBox="1">
            <a:spLocks noChangeAspect="1" noChangeArrowheads="1"/>
          </p:cNvSpPr>
          <p:nvPr/>
        </p:nvSpPr>
        <p:spPr bwMode="auto">
          <a:xfrm>
            <a:off x="2789236" y="3271636"/>
            <a:ext cx="471488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800">
                <a:solidFill>
                  <a:srgbClr val="000000"/>
                </a:solidFill>
                <a:latin typeface="Times"/>
              </a:rPr>
              <a:t>Risskov</a:t>
            </a:r>
            <a:endParaRPr lang="da-DK" altLang="ru-RU" sz="2400" b="1">
              <a:solidFill>
                <a:srgbClr val="000000"/>
              </a:solidFill>
              <a:latin typeface="Times"/>
            </a:endParaRPr>
          </a:p>
        </p:txBody>
      </p:sp>
      <p:sp>
        <p:nvSpPr>
          <p:cNvPr id="37" name="Text Box 28"/>
          <p:cNvSpPr txBox="1">
            <a:spLocks noChangeAspect="1" noChangeArrowheads="1"/>
          </p:cNvSpPr>
          <p:nvPr/>
        </p:nvSpPr>
        <p:spPr bwMode="auto">
          <a:xfrm>
            <a:off x="2759074" y="3470073"/>
            <a:ext cx="406400" cy="1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800">
                <a:solidFill>
                  <a:srgbClr val="000000"/>
                </a:solidFill>
                <a:latin typeface="Times"/>
              </a:rPr>
              <a:t>Århus x 2</a:t>
            </a:r>
            <a:endParaRPr lang="da-DK" altLang="ru-RU" sz="2400" b="1">
              <a:solidFill>
                <a:srgbClr val="000000"/>
              </a:solidFill>
              <a:latin typeface="Times"/>
            </a:endParaRPr>
          </a:p>
        </p:txBody>
      </p:sp>
      <p:sp>
        <p:nvSpPr>
          <p:cNvPr id="38" name="Text Box 29"/>
          <p:cNvSpPr txBox="1">
            <a:spLocks noChangeAspect="1" noChangeArrowheads="1"/>
          </p:cNvSpPr>
          <p:nvPr/>
        </p:nvSpPr>
        <p:spPr bwMode="auto">
          <a:xfrm>
            <a:off x="314324" y="3627236"/>
            <a:ext cx="590550" cy="12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800">
                <a:solidFill>
                  <a:srgbClr val="000000"/>
                </a:solidFill>
                <a:latin typeface="Times"/>
              </a:rPr>
              <a:t>Hvide Sande</a:t>
            </a:r>
            <a:endParaRPr lang="da-DK" altLang="ru-RU" sz="2400" b="1">
              <a:solidFill>
                <a:srgbClr val="000000"/>
              </a:solidFill>
              <a:latin typeface="Times"/>
            </a:endParaRPr>
          </a:p>
        </p:txBody>
      </p:sp>
      <p:sp>
        <p:nvSpPr>
          <p:cNvPr id="39" name="Text Box 30"/>
          <p:cNvSpPr txBox="1">
            <a:spLocks noChangeAspect="1" noChangeArrowheads="1"/>
          </p:cNvSpPr>
          <p:nvPr/>
        </p:nvSpPr>
        <p:spPr bwMode="auto">
          <a:xfrm>
            <a:off x="1127124" y="3362123"/>
            <a:ext cx="59055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800">
                <a:solidFill>
                  <a:srgbClr val="000000"/>
                </a:solidFill>
                <a:latin typeface="Times"/>
              </a:rPr>
              <a:t>Herning</a:t>
            </a:r>
            <a:endParaRPr lang="da-DK" altLang="ru-RU" sz="2400" b="1">
              <a:solidFill>
                <a:srgbClr val="000000"/>
              </a:solidFill>
              <a:latin typeface="Times"/>
            </a:endParaRPr>
          </a:p>
        </p:txBody>
      </p:sp>
      <p:sp>
        <p:nvSpPr>
          <p:cNvPr id="40" name="Text Box 31"/>
          <p:cNvSpPr txBox="1">
            <a:spLocks noChangeAspect="1" noChangeArrowheads="1"/>
          </p:cNvSpPr>
          <p:nvPr/>
        </p:nvSpPr>
        <p:spPr bwMode="auto">
          <a:xfrm>
            <a:off x="1538286" y="3389111"/>
            <a:ext cx="360363" cy="10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800">
                <a:solidFill>
                  <a:srgbClr val="000000"/>
                </a:solidFill>
                <a:latin typeface="Times"/>
              </a:rPr>
              <a:t>Ikast</a:t>
            </a:r>
            <a:endParaRPr lang="da-DK" altLang="ru-RU" sz="2400" b="1">
              <a:solidFill>
                <a:srgbClr val="000000"/>
              </a:solidFill>
              <a:latin typeface="Times"/>
            </a:endParaRPr>
          </a:p>
        </p:txBody>
      </p:sp>
      <p:sp>
        <p:nvSpPr>
          <p:cNvPr id="41" name="Text Box 32"/>
          <p:cNvSpPr txBox="1">
            <a:spLocks noChangeAspect="1" noChangeArrowheads="1"/>
          </p:cNvSpPr>
          <p:nvPr/>
        </p:nvSpPr>
        <p:spPr bwMode="auto">
          <a:xfrm>
            <a:off x="1811336" y="3687561"/>
            <a:ext cx="427038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800">
                <a:solidFill>
                  <a:srgbClr val="000000"/>
                </a:solidFill>
                <a:latin typeface="Times"/>
              </a:rPr>
              <a:t>Knudlund</a:t>
            </a:r>
            <a:endParaRPr lang="da-DK" altLang="ru-RU" sz="2400" b="1">
              <a:solidFill>
                <a:srgbClr val="000000"/>
              </a:solidFill>
              <a:latin typeface="Times"/>
            </a:endParaRPr>
          </a:p>
        </p:txBody>
      </p:sp>
      <p:sp>
        <p:nvSpPr>
          <p:cNvPr id="42" name="Text Box 33"/>
          <p:cNvSpPr txBox="1">
            <a:spLocks noChangeAspect="1" noChangeArrowheads="1"/>
          </p:cNvSpPr>
          <p:nvPr/>
        </p:nvSpPr>
        <p:spPr bwMode="auto">
          <a:xfrm>
            <a:off x="2314574" y="4092373"/>
            <a:ext cx="59055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800">
                <a:solidFill>
                  <a:srgbClr val="000000"/>
                </a:solidFill>
                <a:latin typeface="Times"/>
              </a:rPr>
              <a:t>Horsens</a:t>
            </a:r>
            <a:endParaRPr lang="da-DK" altLang="ru-RU" sz="2400" b="1">
              <a:solidFill>
                <a:srgbClr val="000000"/>
              </a:solidFill>
              <a:latin typeface="Times"/>
            </a:endParaRPr>
          </a:p>
        </p:txBody>
      </p:sp>
      <p:sp>
        <p:nvSpPr>
          <p:cNvPr id="43" name="Text Box 34"/>
          <p:cNvSpPr txBox="1">
            <a:spLocks noChangeAspect="1" noChangeArrowheads="1"/>
          </p:cNvSpPr>
          <p:nvPr/>
        </p:nvSpPr>
        <p:spPr bwMode="auto">
          <a:xfrm>
            <a:off x="1523999" y="4124123"/>
            <a:ext cx="59055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800">
                <a:solidFill>
                  <a:srgbClr val="000000"/>
                </a:solidFill>
                <a:latin typeface="Times"/>
              </a:rPr>
              <a:t>Jelling</a:t>
            </a:r>
            <a:endParaRPr lang="da-DK" altLang="ru-RU" sz="2400" b="1">
              <a:solidFill>
                <a:srgbClr val="000000"/>
              </a:solidFill>
              <a:latin typeface="Times"/>
            </a:endParaRPr>
          </a:p>
        </p:txBody>
      </p:sp>
      <p:sp>
        <p:nvSpPr>
          <p:cNvPr id="44" name="Text Box 35"/>
          <p:cNvSpPr txBox="1">
            <a:spLocks noChangeAspect="1" noChangeArrowheads="1"/>
          </p:cNvSpPr>
          <p:nvPr/>
        </p:nvSpPr>
        <p:spPr bwMode="auto">
          <a:xfrm>
            <a:off x="1738311" y="4225723"/>
            <a:ext cx="59055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800">
                <a:solidFill>
                  <a:srgbClr val="000000"/>
                </a:solidFill>
                <a:latin typeface="Times"/>
              </a:rPr>
              <a:t>Vejle</a:t>
            </a:r>
            <a:endParaRPr lang="da-DK" altLang="ru-RU" sz="2400" b="1">
              <a:solidFill>
                <a:srgbClr val="000000"/>
              </a:solidFill>
              <a:latin typeface="Times"/>
            </a:endParaRPr>
          </a:p>
        </p:txBody>
      </p:sp>
      <p:sp>
        <p:nvSpPr>
          <p:cNvPr id="45" name="Text Box 36"/>
          <p:cNvSpPr txBox="1">
            <a:spLocks noChangeAspect="1" noChangeArrowheads="1"/>
          </p:cNvSpPr>
          <p:nvPr/>
        </p:nvSpPr>
        <p:spPr bwMode="auto">
          <a:xfrm>
            <a:off x="588961" y="4701973"/>
            <a:ext cx="59055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800">
                <a:solidFill>
                  <a:srgbClr val="000000"/>
                </a:solidFill>
                <a:latin typeface="Times"/>
              </a:rPr>
              <a:t>Esbjerg</a:t>
            </a:r>
            <a:endParaRPr lang="da-DK" altLang="ru-RU" sz="2400" b="1">
              <a:solidFill>
                <a:srgbClr val="000000"/>
              </a:solidFill>
              <a:latin typeface="Times"/>
            </a:endParaRPr>
          </a:p>
        </p:txBody>
      </p:sp>
      <p:sp>
        <p:nvSpPr>
          <p:cNvPr id="46" name="Text Box 37"/>
          <p:cNvSpPr txBox="1">
            <a:spLocks noChangeAspect="1" noChangeArrowheads="1"/>
          </p:cNvSpPr>
          <p:nvPr/>
        </p:nvSpPr>
        <p:spPr bwMode="auto">
          <a:xfrm>
            <a:off x="1962149" y="4516236"/>
            <a:ext cx="59055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800">
                <a:solidFill>
                  <a:srgbClr val="000000"/>
                </a:solidFill>
                <a:latin typeface="Times"/>
              </a:rPr>
              <a:t>Fredericia</a:t>
            </a:r>
            <a:endParaRPr lang="da-DK" altLang="ru-RU" sz="2400" b="1">
              <a:solidFill>
                <a:srgbClr val="000000"/>
              </a:solidFill>
              <a:latin typeface="Times"/>
            </a:endParaRPr>
          </a:p>
        </p:txBody>
      </p:sp>
      <p:sp>
        <p:nvSpPr>
          <p:cNvPr id="47" name="Text Box 38"/>
          <p:cNvSpPr txBox="1">
            <a:spLocks noChangeAspect="1" noChangeArrowheads="1"/>
          </p:cNvSpPr>
          <p:nvPr/>
        </p:nvSpPr>
        <p:spPr bwMode="auto">
          <a:xfrm>
            <a:off x="1323974" y="4748011"/>
            <a:ext cx="59055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800">
                <a:solidFill>
                  <a:srgbClr val="000000"/>
                </a:solidFill>
                <a:latin typeface="Times"/>
              </a:rPr>
              <a:t>Kolding x 2</a:t>
            </a:r>
            <a:endParaRPr lang="da-DK" altLang="ru-RU" sz="2400" b="1">
              <a:solidFill>
                <a:srgbClr val="000000"/>
              </a:solidFill>
              <a:latin typeface="Times"/>
            </a:endParaRPr>
          </a:p>
        </p:txBody>
      </p:sp>
      <p:sp>
        <p:nvSpPr>
          <p:cNvPr id="48" name="Text Box 39"/>
          <p:cNvSpPr txBox="1">
            <a:spLocks noChangeAspect="1" noChangeArrowheads="1"/>
          </p:cNvSpPr>
          <p:nvPr/>
        </p:nvSpPr>
        <p:spPr bwMode="auto">
          <a:xfrm>
            <a:off x="1519236" y="5133773"/>
            <a:ext cx="59055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800">
                <a:solidFill>
                  <a:srgbClr val="000000"/>
                </a:solidFill>
                <a:latin typeface="Times"/>
              </a:rPr>
              <a:t>Vojens</a:t>
            </a:r>
            <a:endParaRPr lang="da-DK" altLang="ru-RU" sz="2400" b="1">
              <a:solidFill>
                <a:srgbClr val="000000"/>
              </a:solidFill>
              <a:latin typeface="Times"/>
            </a:endParaRPr>
          </a:p>
        </p:txBody>
      </p:sp>
      <p:sp>
        <p:nvSpPr>
          <p:cNvPr id="49" name="Text Box 40"/>
          <p:cNvSpPr txBox="1">
            <a:spLocks noChangeAspect="1" noChangeArrowheads="1"/>
          </p:cNvSpPr>
          <p:nvPr/>
        </p:nvSpPr>
        <p:spPr bwMode="auto">
          <a:xfrm>
            <a:off x="1036636" y="5783061"/>
            <a:ext cx="59055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800">
                <a:solidFill>
                  <a:srgbClr val="000000"/>
                </a:solidFill>
                <a:latin typeface="Times"/>
              </a:rPr>
              <a:t>Tønder</a:t>
            </a:r>
            <a:endParaRPr lang="da-DK" altLang="ru-RU" sz="2400" b="1">
              <a:solidFill>
                <a:srgbClr val="000000"/>
              </a:solidFill>
              <a:latin typeface="Times"/>
            </a:endParaRPr>
          </a:p>
        </p:txBody>
      </p:sp>
      <p:sp>
        <p:nvSpPr>
          <p:cNvPr id="50" name="Text Box 41"/>
          <p:cNvSpPr txBox="1">
            <a:spLocks noChangeAspect="1" noChangeArrowheads="1"/>
          </p:cNvSpPr>
          <p:nvPr/>
        </p:nvSpPr>
        <p:spPr bwMode="auto">
          <a:xfrm>
            <a:off x="2033586" y="5846561"/>
            <a:ext cx="59055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800">
                <a:solidFill>
                  <a:srgbClr val="000000"/>
                </a:solidFill>
                <a:latin typeface="Times"/>
              </a:rPr>
              <a:t>Sønderborg</a:t>
            </a:r>
            <a:endParaRPr lang="da-DK" altLang="ru-RU" sz="2400" b="1">
              <a:solidFill>
                <a:srgbClr val="000000"/>
              </a:solidFill>
              <a:latin typeface="Times"/>
            </a:endParaRPr>
          </a:p>
        </p:txBody>
      </p:sp>
      <p:sp>
        <p:nvSpPr>
          <p:cNvPr id="51" name="Text Box 42"/>
          <p:cNvSpPr txBox="1">
            <a:spLocks noChangeAspect="1" noChangeArrowheads="1"/>
          </p:cNvSpPr>
          <p:nvPr/>
        </p:nvSpPr>
        <p:spPr bwMode="auto">
          <a:xfrm>
            <a:off x="2643186" y="4827386"/>
            <a:ext cx="590550" cy="12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800">
                <a:solidFill>
                  <a:srgbClr val="000000"/>
                </a:solidFill>
                <a:latin typeface="Times"/>
              </a:rPr>
              <a:t>Odense</a:t>
            </a:r>
            <a:endParaRPr lang="da-DK" altLang="ru-RU" sz="2400" b="1">
              <a:solidFill>
                <a:srgbClr val="000000"/>
              </a:solidFill>
              <a:latin typeface="Times"/>
            </a:endParaRPr>
          </a:p>
        </p:txBody>
      </p:sp>
      <p:sp>
        <p:nvSpPr>
          <p:cNvPr id="52" name="Text Box 43"/>
          <p:cNvSpPr txBox="1">
            <a:spLocks noChangeAspect="1" noChangeArrowheads="1"/>
          </p:cNvSpPr>
          <p:nvPr/>
        </p:nvSpPr>
        <p:spPr bwMode="auto">
          <a:xfrm>
            <a:off x="3070224" y="4965498"/>
            <a:ext cx="59055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800">
                <a:solidFill>
                  <a:srgbClr val="000000"/>
                </a:solidFill>
                <a:latin typeface="Times"/>
              </a:rPr>
              <a:t>Nyborg</a:t>
            </a:r>
            <a:endParaRPr lang="da-DK" altLang="ru-RU" sz="2400" b="1">
              <a:solidFill>
                <a:srgbClr val="000000"/>
              </a:solidFill>
              <a:latin typeface="Times"/>
            </a:endParaRPr>
          </a:p>
        </p:txBody>
      </p:sp>
      <p:sp>
        <p:nvSpPr>
          <p:cNvPr id="53" name="Text Box 44"/>
          <p:cNvSpPr txBox="1">
            <a:spLocks noChangeAspect="1" noChangeArrowheads="1"/>
          </p:cNvSpPr>
          <p:nvPr/>
        </p:nvSpPr>
        <p:spPr bwMode="auto">
          <a:xfrm>
            <a:off x="2771774" y="5125836"/>
            <a:ext cx="592137" cy="12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800">
                <a:solidFill>
                  <a:srgbClr val="000000"/>
                </a:solidFill>
                <a:latin typeface="Times"/>
              </a:rPr>
              <a:t>Ringe</a:t>
            </a:r>
            <a:endParaRPr lang="da-DK" altLang="ru-RU" sz="2400" b="1">
              <a:solidFill>
                <a:srgbClr val="000000"/>
              </a:solidFill>
              <a:latin typeface="Times"/>
            </a:endParaRPr>
          </a:p>
        </p:txBody>
      </p:sp>
      <p:sp>
        <p:nvSpPr>
          <p:cNvPr id="54" name="Text Box 45"/>
          <p:cNvSpPr txBox="1">
            <a:spLocks noChangeAspect="1" noChangeArrowheads="1"/>
          </p:cNvSpPr>
          <p:nvPr/>
        </p:nvSpPr>
        <p:spPr bwMode="auto">
          <a:xfrm>
            <a:off x="2905124" y="5470323"/>
            <a:ext cx="592137" cy="12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800">
                <a:solidFill>
                  <a:srgbClr val="000000"/>
                </a:solidFill>
                <a:latin typeface="Times"/>
              </a:rPr>
              <a:t>Svendborg</a:t>
            </a:r>
            <a:endParaRPr lang="da-DK" altLang="ru-RU" sz="2400" b="1">
              <a:solidFill>
                <a:srgbClr val="000000"/>
              </a:solidFill>
              <a:latin typeface="Times"/>
            </a:endParaRPr>
          </a:p>
        </p:txBody>
      </p:sp>
      <p:sp>
        <p:nvSpPr>
          <p:cNvPr id="55" name="Text Box 46"/>
          <p:cNvSpPr txBox="1">
            <a:spLocks noChangeAspect="1" noChangeArrowheads="1"/>
          </p:cNvSpPr>
          <p:nvPr/>
        </p:nvSpPr>
        <p:spPr bwMode="auto">
          <a:xfrm>
            <a:off x="3452811" y="5935461"/>
            <a:ext cx="590550" cy="12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800">
                <a:solidFill>
                  <a:srgbClr val="000000"/>
                </a:solidFill>
                <a:latin typeface="Times"/>
              </a:rPr>
              <a:t>Nakskov</a:t>
            </a:r>
            <a:endParaRPr lang="da-DK" altLang="ru-RU" sz="2400" b="1">
              <a:solidFill>
                <a:srgbClr val="000000"/>
              </a:solidFill>
              <a:latin typeface="Times"/>
            </a:endParaRPr>
          </a:p>
        </p:txBody>
      </p:sp>
      <p:sp>
        <p:nvSpPr>
          <p:cNvPr id="56" name="Text Box 47"/>
          <p:cNvSpPr txBox="1">
            <a:spLocks noChangeAspect="1" noChangeArrowheads="1"/>
          </p:cNvSpPr>
          <p:nvPr/>
        </p:nvSpPr>
        <p:spPr bwMode="auto">
          <a:xfrm>
            <a:off x="3986211" y="5992611"/>
            <a:ext cx="59055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800">
                <a:solidFill>
                  <a:srgbClr val="000000"/>
                </a:solidFill>
                <a:latin typeface="Times"/>
              </a:rPr>
              <a:t>Sakskøbing</a:t>
            </a:r>
            <a:endParaRPr lang="da-DK" altLang="ru-RU" sz="2400" b="1">
              <a:solidFill>
                <a:srgbClr val="000000"/>
              </a:solidFill>
              <a:latin typeface="Times"/>
            </a:endParaRPr>
          </a:p>
        </p:txBody>
      </p:sp>
      <p:sp>
        <p:nvSpPr>
          <p:cNvPr id="57" name="Text Box 48"/>
          <p:cNvSpPr txBox="1">
            <a:spLocks noChangeAspect="1" noChangeArrowheads="1"/>
          </p:cNvSpPr>
          <p:nvPr/>
        </p:nvSpPr>
        <p:spPr bwMode="auto">
          <a:xfrm>
            <a:off x="4330699" y="6100561"/>
            <a:ext cx="59055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800">
                <a:solidFill>
                  <a:srgbClr val="000000"/>
                </a:solidFill>
                <a:latin typeface="Times"/>
              </a:rPr>
              <a:t>Nykøbing F</a:t>
            </a:r>
            <a:endParaRPr lang="da-DK" altLang="ru-RU" sz="2400" b="1">
              <a:solidFill>
                <a:srgbClr val="000000"/>
              </a:solidFill>
              <a:latin typeface="Times"/>
            </a:endParaRPr>
          </a:p>
        </p:txBody>
      </p:sp>
      <p:sp>
        <p:nvSpPr>
          <p:cNvPr id="58" name="Text Box 49"/>
          <p:cNvSpPr txBox="1">
            <a:spLocks noChangeAspect="1" noChangeArrowheads="1"/>
          </p:cNvSpPr>
          <p:nvPr/>
        </p:nvSpPr>
        <p:spPr bwMode="auto">
          <a:xfrm>
            <a:off x="4471986" y="4919461"/>
            <a:ext cx="3302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800">
                <a:solidFill>
                  <a:srgbClr val="000000"/>
                </a:solidFill>
                <a:latin typeface="Times"/>
              </a:rPr>
              <a:t>Haslev</a:t>
            </a:r>
            <a:endParaRPr lang="da-DK" altLang="ru-RU" sz="2400" b="1">
              <a:solidFill>
                <a:srgbClr val="000000"/>
              </a:solidFill>
              <a:latin typeface="Times"/>
            </a:endParaRPr>
          </a:p>
        </p:txBody>
      </p:sp>
      <p:sp>
        <p:nvSpPr>
          <p:cNvPr id="59" name="Text Box 50"/>
          <p:cNvSpPr txBox="1">
            <a:spLocks noChangeAspect="1" noChangeArrowheads="1"/>
          </p:cNvSpPr>
          <p:nvPr/>
        </p:nvSpPr>
        <p:spPr bwMode="auto">
          <a:xfrm>
            <a:off x="3582986" y="4403523"/>
            <a:ext cx="59055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800">
                <a:solidFill>
                  <a:srgbClr val="000000"/>
                </a:solidFill>
                <a:latin typeface="Times"/>
              </a:rPr>
              <a:t>Ubby</a:t>
            </a:r>
            <a:endParaRPr lang="da-DK" altLang="ru-RU" sz="2400" b="1">
              <a:solidFill>
                <a:srgbClr val="000000"/>
              </a:solidFill>
              <a:latin typeface="Times"/>
            </a:endParaRPr>
          </a:p>
        </p:txBody>
      </p:sp>
      <p:sp>
        <p:nvSpPr>
          <p:cNvPr id="60" name="Text Box 51"/>
          <p:cNvSpPr txBox="1">
            <a:spLocks noChangeAspect="1" noChangeArrowheads="1"/>
          </p:cNvSpPr>
          <p:nvPr/>
        </p:nvSpPr>
        <p:spPr bwMode="auto">
          <a:xfrm>
            <a:off x="3797299" y="3947911"/>
            <a:ext cx="59055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800">
                <a:solidFill>
                  <a:srgbClr val="000000"/>
                </a:solidFill>
                <a:latin typeface="Times"/>
              </a:rPr>
              <a:t>Fårevejle</a:t>
            </a:r>
            <a:endParaRPr lang="da-DK" altLang="ru-RU" sz="2400" b="1">
              <a:solidFill>
                <a:srgbClr val="000000"/>
              </a:solidFill>
              <a:latin typeface="Times"/>
            </a:endParaRPr>
          </a:p>
        </p:txBody>
      </p:sp>
      <p:sp>
        <p:nvSpPr>
          <p:cNvPr id="61" name="Text Box 52"/>
          <p:cNvSpPr txBox="1">
            <a:spLocks noChangeAspect="1" noChangeArrowheads="1"/>
          </p:cNvSpPr>
          <p:nvPr/>
        </p:nvSpPr>
        <p:spPr bwMode="auto">
          <a:xfrm>
            <a:off x="4060824" y="4144761"/>
            <a:ext cx="590550" cy="12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800">
                <a:solidFill>
                  <a:srgbClr val="000000"/>
                </a:solidFill>
                <a:latin typeface="Times"/>
              </a:rPr>
              <a:t>Holbæk</a:t>
            </a:r>
            <a:endParaRPr lang="da-DK" altLang="ru-RU" sz="2400" b="1">
              <a:solidFill>
                <a:srgbClr val="000000"/>
              </a:solidFill>
              <a:latin typeface="Times"/>
            </a:endParaRPr>
          </a:p>
        </p:txBody>
      </p:sp>
      <p:sp>
        <p:nvSpPr>
          <p:cNvPr id="62" name="Text Box 53"/>
          <p:cNvSpPr txBox="1">
            <a:spLocks noChangeAspect="1" noChangeArrowheads="1"/>
          </p:cNvSpPr>
          <p:nvPr/>
        </p:nvSpPr>
        <p:spPr bwMode="auto">
          <a:xfrm>
            <a:off x="4378324" y="3944736"/>
            <a:ext cx="590550" cy="12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800">
                <a:solidFill>
                  <a:srgbClr val="000000"/>
                </a:solidFill>
                <a:latin typeface="Times"/>
              </a:rPr>
              <a:t>Frederikssund</a:t>
            </a:r>
            <a:endParaRPr lang="da-DK" altLang="ru-RU" sz="2400" b="1">
              <a:solidFill>
                <a:srgbClr val="000000"/>
              </a:solidFill>
              <a:latin typeface="Times"/>
            </a:endParaRPr>
          </a:p>
        </p:txBody>
      </p:sp>
      <p:sp>
        <p:nvSpPr>
          <p:cNvPr id="63" name="Text Box 54"/>
          <p:cNvSpPr txBox="1">
            <a:spLocks noChangeAspect="1" noChangeArrowheads="1"/>
          </p:cNvSpPr>
          <p:nvPr/>
        </p:nvSpPr>
        <p:spPr bwMode="auto">
          <a:xfrm>
            <a:off x="4344986" y="3573261"/>
            <a:ext cx="573088" cy="13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800">
                <a:solidFill>
                  <a:srgbClr val="000000"/>
                </a:solidFill>
                <a:latin typeface="Times"/>
              </a:rPr>
              <a:t>Frederiksværk</a:t>
            </a:r>
            <a:endParaRPr lang="da-DK" altLang="ru-RU" sz="2400" b="1">
              <a:solidFill>
                <a:srgbClr val="000000"/>
              </a:solidFill>
              <a:latin typeface="Times"/>
            </a:endParaRPr>
          </a:p>
        </p:txBody>
      </p:sp>
      <p:sp>
        <p:nvSpPr>
          <p:cNvPr id="64" name="Text Box 55"/>
          <p:cNvSpPr txBox="1">
            <a:spLocks noChangeAspect="1" noChangeArrowheads="1"/>
          </p:cNvSpPr>
          <p:nvPr/>
        </p:nvSpPr>
        <p:spPr bwMode="auto">
          <a:xfrm>
            <a:off x="5267324" y="3682798"/>
            <a:ext cx="411162" cy="10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800">
                <a:solidFill>
                  <a:srgbClr val="000000"/>
                </a:solidFill>
                <a:latin typeface="Times"/>
              </a:rPr>
              <a:t>Humlebæk</a:t>
            </a:r>
            <a:endParaRPr lang="da-DK" altLang="ru-RU" sz="2400" b="1">
              <a:solidFill>
                <a:srgbClr val="000000"/>
              </a:solidFill>
              <a:latin typeface="Times"/>
            </a:endParaRPr>
          </a:p>
        </p:txBody>
      </p:sp>
      <p:sp>
        <p:nvSpPr>
          <p:cNvPr id="65" name="Text Box 56"/>
          <p:cNvSpPr txBox="1">
            <a:spLocks noChangeAspect="1" noChangeArrowheads="1"/>
          </p:cNvSpPr>
          <p:nvPr/>
        </p:nvSpPr>
        <p:spPr bwMode="auto">
          <a:xfrm>
            <a:off x="4476749" y="4270173"/>
            <a:ext cx="385762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800">
                <a:solidFill>
                  <a:srgbClr val="000000"/>
                </a:solidFill>
                <a:latin typeface="Times"/>
              </a:rPr>
              <a:t>Roskilde</a:t>
            </a:r>
            <a:endParaRPr lang="da-DK" altLang="ru-RU" sz="2400" b="1">
              <a:solidFill>
                <a:srgbClr val="000000"/>
              </a:solidFill>
              <a:latin typeface="Times"/>
            </a:endParaRPr>
          </a:p>
        </p:txBody>
      </p:sp>
      <p:sp>
        <p:nvSpPr>
          <p:cNvPr id="66" name="Text Box 57"/>
          <p:cNvSpPr txBox="1">
            <a:spLocks noChangeAspect="1" noChangeArrowheads="1"/>
          </p:cNvSpPr>
          <p:nvPr/>
        </p:nvSpPr>
        <p:spPr bwMode="auto">
          <a:xfrm>
            <a:off x="5429248" y="3828848"/>
            <a:ext cx="502691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800" b="1" dirty="0">
                <a:solidFill>
                  <a:srgbClr val="000000"/>
                </a:solidFill>
                <a:latin typeface="Times"/>
              </a:rPr>
              <a:t>Birkerød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800" b="1" dirty="0">
                <a:solidFill>
                  <a:srgbClr val="000000"/>
                </a:solidFill>
                <a:latin typeface="Times"/>
              </a:rPr>
              <a:t>Gentofte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800" b="1" dirty="0">
                <a:solidFill>
                  <a:srgbClr val="000000"/>
                </a:solidFill>
                <a:latin typeface="Times"/>
              </a:rPr>
              <a:t>Ballerup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800" b="1" dirty="0">
                <a:solidFill>
                  <a:srgbClr val="000000"/>
                </a:solidFill>
                <a:latin typeface="Times"/>
              </a:rPr>
              <a:t>Glostrup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800" b="1" dirty="0">
                <a:solidFill>
                  <a:srgbClr val="000000"/>
                </a:solidFill>
                <a:latin typeface="Times"/>
              </a:rPr>
              <a:t>Rødovre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800" b="1" dirty="0">
                <a:solidFill>
                  <a:srgbClr val="000000"/>
                </a:solidFill>
                <a:latin typeface="Times"/>
              </a:rPr>
              <a:t>Hvidovre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800" b="1" dirty="0">
                <a:solidFill>
                  <a:srgbClr val="000000"/>
                </a:solidFill>
                <a:latin typeface="Times"/>
              </a:rPr>
              <a:t>Valby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800" b="1" dirty="0">
                <a:solidFill>
                  <a:srgbClr val="000000"/>
                </a:solidFill>
                <a:latin typeface="Times"/>
              </a:rPr>
              <a:t>Kastrup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800" b="1" dirty="0">
                <a:solidFill>
                  <a:srgbClr val="000000"/>
                </a:solidFill>
                <a:latin typeface="Times"/>
              </a:rPr>
              <a:t>Ishøj</a:t>
            </a:r>
            <a:endParaRPr lang="da-DK" altLang="ru-RU" sz="2400" b="1" dirty="0">
              <a:solidFill>
                <a:srgbClr val="000000"/>
              </a:solidFill>
              <a:latin typeface="Times"/>
            </a:endParaRPr>
          </a:p>
        </p:txBody>
      </p:sp>
      <p:sp>
        <p:nvSpPr>
          <p:cNvPr id="67" name="Text Box 58"/>
          <p:cNvSpPr txBox="1">
            <a:spLocks noChangeAspect="1" noChangeArrowheads="1"/>
          </p:cNvSpPr>
          <p:nvPr/>
        </p:nvSpPr>
        <p:spPr bwMode="auto">
          <a:xfrm>
            <a:off x="5140324" y="6306936"/>
            <a:ext cx="312737" cy="10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800">
                <a:solidFill>
                  <a:srgbClr val="000000"/>
                </a:solidFill>
                <a:latin typeface="Times"/>
              </a:rPr>
              <a:t>Rønne</a:t>
            </a:r>
            <a:endParaRPr lang="da-DK" altLang="ru-RU" sz="2400" b="1">
              <a:solidFill>
                <a:srgbClr val="000000"/>
              </a:solidFill>
              <a:latin typeface="Times"/>
            </a:endParaRPr>
          </a:p>
        </p:txBody>
      </p:sp>
      <p:sp>
        <p:nvSpPr>
          <p:cNvPr id="68" name="Freeform 59"/>
          <p:cNvSpPr>
            <a:spLocks noChangeAspect="1"/>
          </p:cNvSpPr>
          <p:nvPr/>
        </p:nvSpPr>
        <p:spPr bwMode="auto">
          <a:xfrm>
            <a:off x="471486" y="3776461"/>
            <a:ext cx="187325" cy="177800"/>
          </a:xfrm>
          <a:custGeom>
            <a:avLst/>
            <a:gdLst>
              <a:gd name="T0" fmla="*/ 105 w 207"/>
              <a:gd name="T1" fmla="*/ 183 h 183"/>
              <a:gd name="T2" fmla="*/ 72 w 207"/>
              <a:gd name="T3" fmla="*/ 156 h 183"/>
              <a:gd name="T4" fmla="*/ 18 w 207"/>
              <a:gd name="T5" fmla="*/ 75 h 183"/>
              <a:gd name="T6" fmla="*/ 0 w 207"/>
              <a:gd name="T7" fmla="*/ 24 h 183"/>
              <a:gd name="T8" fmla="*/ 18 w 207"/>
              <a:gd name="T9" fmla="*/ 12 h 183"/>
              <a:gd name="T10" fmla="*/ 54 w 207"/>
              <a:gd name="T11" fmla="*/ 0 h 183"/>
              <a:gd name="T12" fmla="*/ 117 w 207"/>
              <a:gd name="T13" fmla="*/ 0 h 183"/>
              <a:gd name="T14" fmla="*/ 165 w 207"/>
              <a:gd name="T15" fmla="*/ 6 h 183"/>
              <a:gd name="T16" fmla="*/ 201 w 207"/>
              <a:gd name="T17" fmla="*/ 15 h 183"/>
              <a:gd name="T18" fmla="*/ 207 w 207"/>
              <a:gd name="T19" fmla="*/ 39 h 183"/>
              <a:gd name="T20" fmla="*/ 186 w 207"/>
              <a:gd name="T21" fmla="*/ 75 h 183"/>
              <a:gd name="T22" fmla="*/ 144 w 207"/>
              <a:gd name="T23" fmla="*/ 150 h 183"/>
              <a:gd name="T24" fmla="*/ 105 w 207"/>
              <a:gd name="T25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7" h="183">
                <a:moveTo>
                  <a:pt x="105" y="183"/>
                </a:moveTo>
                <a:lnTo>
                  <a:pt x="72" y="156"/>
                </a:lnTo>
                <a:lnTo>
                  <a:pt x="18" y="75"/>
                </a:lnTo>
                <a:lnTo>
                  <a:pt x="0" y="24"/>
                </a:lnTo>
                <a:lnTo>
                  <a:pt x="18" y="12"/>
                </a:lnTo>
                <a:lnTo>
                  <a:pt x="54" y="0"/>
                </a:lnTo>
                <a:lnTo>
                  <a:pt x="117" y="0"/>
                </a:lnTo>
                <a:lnTo>
                  <a:pt x="165" y="6"/>
                </a:lnTo>
                <a:lnTo>
                  <a:pt x="201" y="15"/>
                </a:lnTo>
                <a:lnTo>
                  <a:pt x="207" y="39"/>
                </a:lnTo>
                <a:lnTo>
                  <a:pt x="186" y="75"/>
                </a:lnTo>
                <a:lnTo>
                  <a:pt x="144" y="150"/>
                </a:lnTo>
                <a:lnTo>
                  <a:pt x="105" y="1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pic>
        <p:nvPicPr>
          <p:cNvPr id="69" name="Picture 60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10000" contrast="3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66724" y="3766936"/>
            <a:ext cx="195262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Freeform 61"/>
          <p:cNvSpPr>
            <a:spLocks noChangeAspect="1"/>
          </p:cNvSpPr>
          <p:nvPr/>
        </p:nvSpPr>
        <p:spPr bwMode="auto">
          <a:xfrm>
            <a:off x="798511" y="4825798"/>
            <a:ext cx="185738" cy="177800"/>
          </a:xfrm>
          <a:custGeom>
            <a:avLst/>
            <a:gdLst>
              <a:gd name="T0" fmla="*/ 105 w 207"/>
              <a:gd name="T1" fmla="*/ 183 h 183"/>
              <a:gd name="T2" fmla="*/ 72 w 207"/>
              <a:gd name="T3" fmla="*/ 156 h 183"/>
              <a:gd name="T4" fmla="*/ 18 w 207"/>
              <a:gd name="T5" fmla="*/ 75 h 183"/>
              <a:gd name="T6" fmla="*/ 0 w 207"/>
              <a:gd name="T7" fmla="*/ 24 h 183"/>
              <a:gd name="T8" fmla="*/ 18 w 207"/>
              <a:gd name="T9" fmla="*/ 12 h 183"/>
              <a:gd name="T10" fmla="*/ 54 w 207"/>
              <a:gd name="T11" fmla="*/ 0 h 183"/>
              <a:gd name="T12" fmla="*/ 117 w 207"/>
              <a:gd name="T13" fmla="*/ 0 h 183"/>
              <a:gd name="T14" fmla="*/ 165 w 207"/>
              <a:gd name="T15" fmla="*/ 6 h 183"/>
              <a:gd name="T16" fmla="*/ 201 w 207"/>
              <a:gd name="T17" fmla="*/ 15 h 183"/>
              <a:gd name="T18" fmla="*/ 207 w 207"/>
              <a:gd name="T19" fmla="*/ 39 h 183"/>
              <a:gd name="T20" fmla="*/ 186 w 207"/>
              <a:gd name="T21" fmla="*/ 75 h 183"/>
              <a:gd name="T22" fmla="*/ 144 w 207"/>
              <a:gd name="T23" fmla="*/ 150 h 183"/>
              <a:gd name="T24" fmla="*/ 105 w 207"/>
              <a:gd name="T25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7" h="183">
                <a:moveTo>
                  <a:pt x="105" y="183"/>
                </a:moveTo>
                <a:lnTo>
                  <a:pt x="72" y="156"/>
                </a:lnTo>
                <a:lnTo>
                  <a:pt x="18" y="75"/>
                </a:lnTo>
                <a:lnTo>
                  <a:pt x="0" y="24"/>
                </a:lnTo>
                <a:lnTo>
                  <a:pt x="18" y="12"/>
                </a:lnTo>
                <a:lnTo>
                  <a:pt x="54" y="0"/>
                </a:lnTo>
                <a:lnTo>
                  <a:pt x="117" y="0"/>
                </a:lnTo>
                <a:lnTo>
                  <a:pt x="165" y="6"/>
                </a:lnTo>
                <a:lnTo>
                  <a:pt x="201" y="15"/>
                </a:lnTo>
                <a:lnTo>
                  <a:pt x="207" y="39"/>
                </a:lnTo>
                <a:lnTo>
                  <a:pt x="186" y="75"/>
                </a:lnTo>
                <a:lnTo>
                  <a:pt x="144" y="150"/>
                </a:lnTo>
                <a:lnTo>
                  <a:pt x="105" y="1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pic>
        <p:nvPicPr>
          <p:cNvPr id="71" name="Picture 62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10000" contrast="3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92161" y="4816273"/>
            <a:ext cx="196850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Freeform 63"/>
          <p:cNvSpPr>
            <a:spLocks noChangeAspect="1"/>
          </p:cNvSpPr>
          <p:nvPr/>
        </p:nvSpPr>
        <p:spPr bwMode="auto">
          <a:xfrm>
            <a:off x="1223961" y="5905298"/>
            <a:ext cx="185738" cy="179388"/>
          </a:xfrm>
          <a:custGeom>
            <a:avLst/>
            <a:gdLst>
              <a:gd name="T0" fmla="*/ 105 w 207"/>
              <a:gd name="T1" fmla="*/ 183 h 183"/>
              <a:gd name="T2" fmla="*/ 72 w 207"/>
              <a:gd name="T3" fmla="*/ 156 h 183"/>
              <a:gd name="T4" fmla="*/ 18 w 207"/>
              <a:gd name="T5" fmla="*/ 75 h 183"/>
              <a:gd name="T6" fmla="*/ 0 w 207"/>
              <a:gd name="T7" fmla="*/ 24 h 183"/>
              <a:gd name="T8" fmla="*/ 18 w 207"/>
              <a:gd name="T9" fmla="*/ 12 h 183"/>
              <a:gd name="T10" fmla="*/ 54 w 207"/>
              <a:gd name="T11" fmla="*/ 0 h 183"/>
              <a:gd name="T12" fmla="*/ 117 w 207"/>
              <a:gd name="T13" fmla="*/ 0 h 183"/>
              <a:gd name="T14" fmla="*/ 165 w 207"/>
              <a:gd name="T15" fmla="*/ 6 h 183"/>
              <a:gd name="T16" fmla="*/ 201 w 207"/>
              <a:gd name="T17" fmla="*/ 15 h 183"/>
              <a:gd name="T18" fmla="*/ 207 w 207"/>
              <a:gd name="T19" fmla="*/ 39 h 183"/>
              <a:gd name="T20" fmla="*/ 186 w 207"/>
              <a:gd name="T21" fmla="*/ 75 h 183"/>
              <a:gd name="T22" fmla="*/ 144 w 207"/>
              <a:gd name="T23" fmla="*/ 150 h 183"/>
              <a:gd name="T24" fmla="*/ 105 w 207"/>
              <a:gd name="T25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7" h="183">
                <a:moveTo>
                  <a:pt x="105" y="183"/>
                </a:moveTo>
                <a:lnTo>
                  <a:pt x="72" y="156"/>
                </a:lnTo>
                <a:lnTo>
                  <a:pt x="18" y="75"/>
                </a:lnTo>
                <a:lnTo>
                  <a:pt x="0" y="24"/>
                </a:lnTo>
                <a:lnTo>
                  <a:pt x="18" y="12"/>
                </a:lnTo>
                <a:lnTo>
                  <a:pt x="54" y="0"/>
                </a:lnTo>
                <a:lnTo>
                  <a:pt x="117" y="0"/>
                </a:lnTo>
                <a:lnTo>
                  <a:pt x="165" y="6"/>
                </a:lnTo>
                <a:lnTo>
                  <a:pt x="201" y="15"/>
                </a:lnTo>
                <a:lnTo>
                  <a:pt x="207" y="39"/>
                </a:lnTo>
                <a:lnTo>
                  <a:pt x="186" y="75"/>
                </a:lnTo>
                <a:lnTo>
                  <a:pt x="144" y="150"/>
                </a:lnTo>
                <a:lnTo>
                  <a:pt x="105" y="1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pic>
        <p:nvPicPr>
          <p:cNvPr id="73" name="Picture 64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10000" contrast="3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217611" y="5897361"/>
            <a:ext cx="196850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Freeform 65"/>
          <p:cNvSpPr>
            <a:spLocks noChangeAspect="1"/>
          </p:cNvSpPr>
          <p:nvPr/>
        </p:nvSpPr>
        <p:spPr bwMode="auto">
          <a:xfrm>
            <a:off x="1717674" y="5252836"/>
            <a:ext cx="185737" cy="179387"/>
          </a:xfrm>
          <a:custGeom>
            <a:avLst/>
            <a:gdLst>
              <a:gd name="T0" fmla="*/ 105 w 207"/>
              <a:gd name="T1" fmla="*/ 183 h 183"/>
              <a:gd name="T2" fmla="*/ 72 w 207"/>
              <a:gd name="T3" fmla="*/ 156 h 183"/>
              <a:gd name="T4" fmla="*/ 18 w 207"/>
              <a:gd name="T5" fmla="*/ 75 h 183"/>
              <a:gd name="T6" fmla="*/ 0 w 207"/>
              <a:gd name="T7" fmla="*/ 24 h 183"/>
              <a:gd name="T8" fmla="*/ 18 w 207"/>
              <a:gd name="T9" fmla="*/ 12 h 183"/>
              <a:gd name="T10" fmla="*/ 54 w 207"/>
              <a:gd name="T11" fmla="*/ 0 h 183"/>
              <a:gd name="T12" fmla="*/ 117 w 207"/>
              <a:gd name="T13" fmla="*/ 0 h 183"/>
              <a:gd name="T14" fmla="*/ 165 w 207"/>
              <a:gd name="T15" fmla="*/ 6 h 183"/>
              <a:gd name="T16" fmla="*/ 201 w 207"/>
              <a:gd name="T17" fmla="*/ 15 h 183"/>
              <a:gd name="T18" fmla="*/ 207 w 207"/>
              <a:gd name="T19" fmla="*/ 39 h 183"/>
              <a:gd name="T20" fmla="*/ 186 w 207"/>
              <a:gd name="T21" fmla="*/ 75 h 183"/>
              <a:gd name="T22" fmla="*/ 144 w 207"/>
              <a:gd name="T23" fmla="*/ 150 h 183"/>
              <a:gd name="T24" fmla="*/ 105 w 207"/>
              <a:gd name="T25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7" h="183">
                <a:moveTo>
                  <a:pt x="105" y="183"/>
                </a:moveTo>
                <a:lnTo>
                  <a:pt x="72" y="156"/>
                </a:lnTo>
                <a:lnTo>
                  <a:pt x="18" y="75"/>
                </a:lnTo>
                <a:lnTo>
                  <a:pt x="0" y="24"/>
                </a:lnTo>
                <a:lnTo>
                  <a:pt x="18" y="12"/>
                </a:lnTo>
                <a:lnTo>
                  <a:pt x="54" y="0"/>
                </a:lnTo>
                <a:lnTo>
                  <a:pt x="117" y="0"/>
                </a:lnTo>
                <a:lnTo>
                  <a:pt x="165" y="6"/>
                </a:lnTo>
                <a:lnTo>
                  <a:pt x="201" y="15"/>
                </a:lnTo>
                <a:lnTo>
                  <a:pt x="207" y="39"/>
                </a:lnTo>
                <a:lnTo>
                  <a:pt x="186" y="75"/>
                </a:lnTo>
                <a:lnTo>
                  <a:pt x="144" y="150"/>
                </a:lnTo>
                <a:lnTo>
                  <a:pt x="105" y="1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pic>
        <p:nvPicPr>
          <p:cNvPr id="75" name="Picture 66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10000" contrast="3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711324" y="5243311"/>
            <a:ext cx="19685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Freeform 67"/>
          <p:cNvSpPr>
            <a:spLocks noChangeAspect="1"/>
          </p:cNvSpPr>
          <p:nvPr/>
        </p:nvSpPr>
        <p:spPr bwMode="auto">
          <a:xfrm>
            <a:off x="3638549" y="6060873"/>
            <a:ext cx="185737" cy="177800"/>
          </a:xfrm>
          <a:custGeom>
            <a:avLst/>
            <a:gdLst>
              <a:gd name="T0" fmla="*/ 105 w 207"/>
              <a:gd name="T1" fmla="*/ 183 h 183"/>
              <a:gd name="T2" fmla="*/ 72 w 207"/>
              <a:gd name="T3" fmla="*/ 156 h 183"/>
              <a:gd name="T4" fmla="*/ 18 w 207"/>
              <a:gd name="T5" fmla="*/ 75 h 183"/>
              <a:gd name="T6" fmla="*/ 0 w 207"/>
              <a:gd name="T7" fmla="*/ 24 h 183"/>
              <a:gd name="T8" fmla="*/ 18 w 207"/>
              <a:gd name="T9" fmla="*/ 12 h 183"/>
              <a:gd name="T10" fmla="*/ 54 w 207"/>
              <a:gd name="T11" fmla="*/ 0 h 183"/>
              <a:gd name="T12" fmla="*/ 117 w 207"/>
              <a:gd name="T13" fmla="*/ 0 h 183"/>
              <a:gd name="T14" fmla="*/ 165 w 207"/>
              <a:gd name="T15" fmla="*/ 6 h 183"/>
              <a:gd name="T16" fmla="*/ 201 w 207"/>
              <a:gd name="T17" fmla="*/ 15 h 183"/>
              <a:gd name="T18" fmla="*/ 207 w 207"/>
              <a:gd name="T19" fmla="*/ 39 h 183"/>
              <a:gd name="T20" fmla="*/ 186 w 207"/>
              <a:gd name="T21" fmla="*/ 75 h 183"/>
              <a:gd name="T22" fmla="*/ 144 w 207"/>
              <a:gd name="T23" fmla="*/ 150 h 183"/>
              <a:gd name="T24" fmla="*/ 105 w 207"/>
              <a:gd name="T25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7" h="183">
                <a:moveTo>
                  <a:pt x="105" y="183"/>
                </a:moveTo>
                <a:lnTo>
                  <a:pt x="72" y="156"/>
                </a:lnTo>
                <a:lnTo>
                  <a:pt x="18" y="75"/>
                </a:lnTo>
                <a:lnTo>
                  <a:pt x="0" y="24"/>
                </a:lnTo>
                <a:lnTo>
                  <a:pt x="18" y="12"/>
                </a:lnTo>
                <a:lnTo>
                  <a:pt x="54" y="0"/>
                </a:lnTo>
                <a:lnTo>
                  <a:pt x="117" y="0"/>
                </a:lnTo>
                <a:lnTo>
                  <a:pt x="165" y="6"/>
                </a:lnTo>
                <a:lnTo>
                  <a:pt x="201" y="15"/>
                </a:lnTo>
                <a:lnTo>
                  <a:pt x="207" y="39"/>
                </a:lnTo>
                <a:lnTo>
                  <a:pt x="186" y="75"/>
                </a:lnTo>
                <a:lnTo>
                  <a:pt x="144" y="150"/>
                </a:lnTo>
                <a:lnTo>
                  <a:pt x="105" y="1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pic>
        <p:nvPicPr>
          <p:cNvPr id="77" name="Picture 68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10000" contrast="3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633786" y="6051348"/>
            <a:ext cx="195263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Freeform 69"/>
          <p:cNvSpPr>
            <a:spLocks noChangeAspect="1"/>
          </p:cNvSpPr>
          <p:nvPr/>
        </p:nvSpPr>
        <p:spPr bwMode="auto">
          <a:xfrm>
            <a:off x="4181474" y="6121198"/>
            <a:ext cx="185737" cy="179388"/>
          </a:xfrm>
          <a:custGeom>
            <a:avLst/>
            <a:gdLst>
              <a:gd name="T0" fmla="*/ 105 w 207"/>
              <a:gd name="T1" fmla="*/ 183 h 183"/>
              <a:gd name="T2" fmla="*/ 72 w 207"/>
              <a:gd name="T3" fmla="*/ 156 h 183"/>
              <a:gd name="T4" fmla="*/ 18 w 207"/>
              <a:gd name="T5" fmla="*/ 75 h 183"/>
              <a:gd name="T6" fmla="*/ 0 w 207"/>
              <a:gd name="T7" fmla="*/ 24 h 183"/>
              <a:gd name="T8" fmla="*/ 18 w 207"/>
              <a:gd name="T9" fmla="*/ 12 h 183"/>
              <a:gd name="T10" fmla="*/ 54 w 207"/>
              <a:gd name="T11" fmla="*/ 0 h 183"/>
              <a:gd name="T12" fmla="*/ 117 w 207"/>
              <a:gd name="T13" fmla="*/ 0 h 183"/>
              <a:gd name="T14" fmla="*/ 165 w 207"/>
              <a:gd name="T15" fmla="*/ 6 h 183"/>
              <a:gd name="T16" fmla="*/ 201 w 207"/>
              <a:gd name="T17" fmla="*/ 15 h 183"/>
              <a:gd name="T18" fmla="*/ 207 w 207"/>
              <a:gd name="T19" fmla="*/ 39 h 183"/>
              <a:gd name="T20" fmla="*/ 186 w 207"/>
              <a:gd name="T21" fmla="*/ 75 h 183"/>
              <a:gd name="T22" fmla="*/ 144 w 207"/>
              <a:gd name="T23" fmla="*/ 150 h 183"/>
              <a:gd name="T24" fmla="*/ 105 w 207"/>
              <a:gd name="T25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7" h="183">
                <a:moveTo>
                  <a:pt x="105" y="183"/>
                </a:moveTo>
                <a:lnTo>
                  <a:pt x="72" y="156"/>
                </a:lnTo>
                <a:lnTo>
                  <a:pt x="18" y="75"/>
                </a:lnTo>
                <a:lnTo>
                  <a:pt x="0" y="24"/>
                </a:lnTo>
                <a:lnTo>
                  <a:pt x="18" y="12"/>
                </a:lnTo>
                <a:lnTo>
                  <a:pt x="54" y="0"/>
                </a:lnTo>
                <a:lnTo>
                  <a:pt x="117" y="0"/>
                </a:lnTo>
                <a:lnTo>
                  <a:pt x="165" y="6"/>
                </a:lnTo>
                <a:lnTo>
                  <a:pt x="201" y="15"/>
                </a:lnTo>
                <a:lnTo>
                  <a:pt x="207" y="39"/>
                </a:lnTo>
                <a:lnTo>
                  <a:pt x="186" y="75"/>
                </a:lnTo>
                <a:lnTo>
                  <a:pt x="144" y="150"/>
                </a:lnTo>
                <a:lnTo>
                  <a:pt x="105" y="1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pic>
        <p:nvPicPr>
          <p:cNvPr id="79" name="Picture 70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10000" contrast="3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176711" y="6113261"/>
            <a:ext cx="195263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Freeform 71"/>
          <p:cNvSpPr>
            <a:spLocks noChangeAspect="1"/>
          </p:cNvSpPr>
          <p:nvPr/>
        </p:nvSpPr>
        <p:spPr bwMode="auto">
          <a:xfrm>
            <a:off x="4446586" y="6222798"/>
            <a:ext cx="187325" cy="177800"/>
          </a:xfrm>
          <a:custGeom>
            <a:avLst/>
            <a:gdLst>
              <a:gd name="T0" fmla="*/ 105 w 207"/>
              <a:gd name="T1" fmla="*/ 183 h 183"/>
              <a:gd name="T2" fmla="*/ 72 w 207"/>
              <a:gd name="T3" fmla="*/ 156 h 183"/>
              <a:gd name="T4" fmla="*/ 18 w 207"/>
              <a:gd name="T5" fmla="*/ 75 h 183"/>
              <a:gd name="T6" fmla="*/ 0 w 207"/>
              <a:gd name="T7" fmla="*/ 24 h 183"/>
              <a:gd name="T8" fmla="*/ 18 w 207"/>
              <a:gd name="T9" fmla="*/ 12 h 183"/>
              <a:gd name="T10" fmla="*/ 54 w 207"/>
              <a:gd name="T11" fmla="*/ 0 h 183"/>
              <a:gd name="T12" fmla="*/ 117 w 207"/>
              <a:gd name="T13" fmla="*/ 0 h 183"/>
              <a:gd name="T14" fmla="*/ 165 w 207"/>
              <a:gd name="T15" fmla="*/ 6 h 183"/>
              <a:gd name="T16" fmla="*/ 201 w 207"/>
              <a:gd name="T17" fmla="*/ 15 h 183"/>
              <a:gd name="T18" fmla="*/ 207 w 207"/>
              <a:gd name="T19" fmla="*/ 39 h 183"/>
              <a:gd name="T20" fmla="*/ 186 w 207"/>
              <a:gd name="T21" fmla="*/ 75 h 183"/>
              <a:gd name="T22" fmla="*/ 144 w 207"/>
              <a:gd name="T23" fmla="*/ 150 h 183"/>
              <a:gd name="T24" fmla="*/ 105 w 207"/>
              <a:gd name="T25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7" h="183">
                <a:moveTo>
                  <a:pt x="105" y="183"/>
                </a:moveTo>
                <a:lnTo>
                  <a:pt x="72" y="156"/>
                </a:lnTo>
                <a:lnTo>
                  <a:pt x="18" y="75"/>
                </a:lnTo>
                <a:lnTo>
                  <a:pt x="0" y="24"/>
                </a:lnTo>
                <a:lnTo>
                  <a:pt x="18" y="12"/>
                </a:lnTo>
                <a:lnTo>
                  <a:pt x="54" y="0"/>
                </a:lnTo>
                <a:lnTo>
                  <a:pt x="117" y="0"/>
                </a:lnTo>
                <a:lnTo>
                  <a:pt x="165" y="6"/>
                </a:lnTo>
                <a:lnTo>
                  <a:pt x="201" y="15"/>
                </a:lnTo>
                <a:lnTo>
                  <a:pt x="207" y="39"/>
                </a:lnTo>
                <a:lnTo>
                  <a:pt x="186" y="75"/>
                </a:lnTo>
                <a:lnTo>
                  <a:pt x="144" y="150"/>
                </a:lnTo>
                <a:lnTo>
                  <a:pt x="105" y="1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pic>
        <p:nvPicPr>
          <p:cNvPr id="81" name="Picture 72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10000" contrast="3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443411" y="6213273"/>
            <a:ext cx="193675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" name="Group 73"/>
          <p:cNvGrpSpPr>
            <a:grpSpLocks noChangeAspect="1"/>
          </p:cNvGrpSpPr>
          <p:nvPr/>
        </p:nvGrpSpPr>
        <p:grpSpPr bwMode="auto">
          <a:xfrm>
            <a:off x="4538661" y="5024236"/>
            <a:ext cx="195263" cy="192087"/>
            <a:chOff x="8705" y="10777"/>
            <a:chExt cx="370" cy="338"/>
          </a:xfrm>
        </p:grpSpPr>
        <p:sp>
          <p:nvSpPr>
            <p:cNvPr id="83" name="Freeform 74"/>
            <p:cNvSpPr>
              <a:spLocks noChangeAspect="1"/>
            </p:cNvSpPr>
            <p:nvPr/>
          </p:nvSpPr>
          <p:spPr bwMode="auto">
            <a:xfrm>
              <a:off x="8714" y="10793"/>
              <a:ext cx="354" cy="313"/>
            </a:xfrm>
            <a:custGeom>
              <a:avLst/>
              <a:gdLst>
                <a:gd name="T0" fmla="*/ 105 w 207"/>
                <a:gd name="T1" fmla="*/ 183 h 183"/>
                <a:gd name="T2" fmla="*/ 72 w 207"/>
                <a:gd name="T3" fmla="*/ 156 h 183"/>
                <a:gd name="T4" fmla="*/ 18 w 207"/>
                <a:gd name="T5" fmla="*/ 75 h 183"/>
                <a:gd name="T6" fmla="*/ 0 w 207"/>
                <a:gd name="T7" fmla="*/ 24 h 183"/>
                <a:gd name="T8" fmla="*/ 18 w 207"/>
                <a:gd name="T9" fmla="*/ 12 h 183"/>
                <a:gd name="T10" fmla="*/ 54 w 207"/>
                <a:gd name="T11" fmla="*/ 0 h 183"/>
                <a:gd name="T12" fmla="*/ 117 w 207"/>
                <a:gd name="T13" fmla="*/ 0 h 183"/>
                <a:gd name="T14" fmla="*/ 165 w 207"/>
                <a:gd name="T15" fmla="*/ 6 h 183"/>
                <a:gd name="T16" fmla="*/ 201 w 207"/>
                <a:gd name="T17" fmla="*/ 15 h 183"/>
                <a:gd name="T18" fmla="*/ 207 w 207"/>
                <a:gd name="T19" fmla="*/ 39 h 183"/>
                <a:gd name="T20" fmla="*/ 186 w 207"/>
                <a:gd name="T21" fmla="*/ 75 h 183"/>
                <a:gd name="T22" fmla="*/ 144 w 207"/>
                <a:gd name="T23" fmla="*/ 150 h 183"/>
                <a:gd name="T24" fmla="*/ 105 w 207"/>
                <a:gd name="T25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7" h="183">
                  <a:moveTo>
                    <a:pt x="105" y="183"/>
                  </a:moveTo>
                  <a:lnTo>
                    <a:pt x="72" y="156"/>
                  </a:lnTo>
                  <a:lnTo>
                    <a:pt x="18" y="75"/>
                  </a:lnTo>
                  <a:lnTo>
                    <a:pt x="0" y="24"/>
                  </a:lnTo>
                  <a:lnTo>
                    <a:pt x="18" y="12"/>
                  </a:lnTo>
                  <a:lnTo>
                    <a:pt x="54" y="0"/>
                  </a:lnTo>
                  <a:lnTo>
                    <a:pt x="117" y="0"/>
                  </a:lnTo>
                  <a:lnTo>
                    <a:pt x="165" y="6"/>
                  </a:lnTo>
                  <a:lnTo>
                    <a:pt x="201" y="15"/>
                  </a:lnTo>
                  <a:lnTo>
                    <a:pt x="207" y="39"/>
                  </a:lnTo>
                  <a:lnTo>
                    <a:pt x="186" y="75"/>
                  </a:lnTo>
                  <a:lnTo>
                    <a:pt x="144" y="150"/>
                  </a:lnTo>
                  <a:lnTo>
                    <a:pt x="105" y="1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00"/>
                </a:solidFill>
              </a:endParaRPr>
            </a:p>
          </p:txBody>
        </p:sp>
        <p:pic>
          <p:nvPicPr>
            <p:cNvPr id="84" name="Picture 75"/>
            <p:cNvPicPr>
              <a:picLocks noChangeAspect="1" noChangeArrowheads="1"/>
            </p:cNvPicPr>
            <p:nvPr/>
          </p:nvPicPr>
          <p:blipFill>
            <a:blip r:embed="rId5" cstate="screen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lum bright="-10000" contrast="3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5" y="10777"/>
              <a:ext cx="370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5" name="Freeform 76"/>
          <p:cNvSpPr>
            <a:spLocks noChangeAspect="1"/>
          </p:cNvSpPr>
          <p:nvPr/>
        </p:nvSpPr>
        <p:spPr bwMode="auto">
          <a:xfrm>
            <a:off x="3094036" y="5589386"/>
            <a:ext cx="187325" cy="179387"/>
          </a:xfrm>
          <a:custGeom>
            <a:avLst/>
            <a:gdLst>
              <a:gd name="T0" fmla="*/ 105 w 207"/>
              <a:gd name="T1" fmla="*/ 183 h 183"/>
              <a:gd name="T2" fmla="*/ 72 w 207"/>
              <a:gd name="T3" fmla="*/ 156 h 183"/>
              <a:gd name="T4" fmla="*/ 18 w 207"/>
              <a:gd name="T5" fmla="*/ 75 h 183"/>
              <a:gd name="T6" fmla="*/ 0 w 207"/>
              <a:gd name="T7" fmla="*/ 24 h 183"/>
              <a:gd name="T8" fmla="*/ 18 w 207"/>
              <a:gd name="T9" fmla="*/ 12 h 183"/>
              <a:gd name="T10" fmla="*/ 54 w 207"/>
              <a:gd name="T11" fmla="*/ 0 h 183"/>
              <a:gd name="T12" fmla="*/ 117 w 207"/>
              <a:gd name="T13" fmla="*/ 0 h 183"/>
              <a:gd name="T14" fmla="*/ 165 w 207"/>
              <a:gd name="T15" fmla="*/ 6 h 183"/>
              <a:gd name="T16" fmla="*/ 201 w 207"/>
              <a:gd name="T17" fmla="*/ 15 h 183"/>
              <a:gd name="T18" fmla="*/ 207 w 207"/>
              <a:gd name="T19" fmla="*/ 39 h 183"/>
              <a:gd name="T20" fmla="*/ 186 w 207"/>
              <a:gd name="T21" fmla="*/ 75 h 183"/>
              <a:gd name="T22" fmla="*/ 144 w 207"/>
              <a:gd name="T23" fmla="*/ 150 h 183"/>
              <a:gd name="T24" fmla="*/ 105 w 207"/>
              <a:gd name="T25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7" h="183">
                <a:moveTo>
                  <a:pt x="105" y="183"/>
                </a:moveTo>
                <a:lnTo>
                  <a:pt x="72" y="156"/>
                </a:lnTo>
                <a:lnTo>
                  <a:pt x="18" y="75"/>
                </a:lnTo>
                <a:lnTo>
                  <a:pt x="0" y="24"/>
                </a:lnTo>
                <a:lnTo>
                  <a:pt x="18" y="12"/>
                </a:lnTo>
                <a:lnTo>
                  <a:pt x="54" y="0"/>
                </a:lnTo>
                <a:lnTo>
                  <a:pt x="117" y="0"/>
                </a:lnTo>
                <a:lnTo>
                  <a:pt x="165" y="6"/>
                </a:lnTo>
                <a:lnTo>
                  <a:pt x="201" y="15"/>
                </a:lnTo>
                <a:lnTo>
                  <a:pt x="207" y="39"/>
                </a:lnTo>
                <a:lnTo>
                  <a:pt x="186" y="75"/>
                </a:lnTo>
                <a:lnTo>
                  <a:pt x="144" y="150"/>
                </a:lnTo>
                <a:lnTo>
                  <a:pt x="105" y="1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pic>
        <p:nvPicPr>
          <p:cNvPr id="86" name="Picture 77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10000" contrast="3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090861" y="5581448"/>
            <a:ext cx="193675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Freeform 78"/>
          <p:cNvSpPr>
            <a:spLocks noChangeAspect="1"/>
          </p:cNvSpPr>
          <p:nvPr/>
        </p:nvSpPr>
        <p:spPr bwMode="auto">
          <a:xfrm>
            <a:off x="3263899" y="5084561"/>
            <a:ext cx="188912" cy="177800"/>
          </a:xfrm>
          <a:custGeom>
            <a:avLst/>
            <a:gdLst>
              <a:gd name="T0" fmla="*/ 105 w 207"/>
              <a:gd name="T1" fmla="*/ 183 h 183"/>
              <a:gd name="T2" fmla="*/ 72 w 207"/>
              <a:gd name="T3" fmla="*/ 156 h 183"/>
              <a:gd name="T4" fmla="*/ 18 w 207"/>
              <a:gd name="T5" fmla="*/ 75 h 183"/>
              <a:gd name="T6" fmla="*/ 0 w 207"/>
              <a:gd name="T7" fmla="*/ 24 h 183"/>
              <a:gd name="T8" fmla="*/ 18 w 207"/>
              <a:gd name="T9" fmla="*/ 12 h 183"/>
              <a:gd name="T10" fmla="*/ 54 w 207"/>
              <a:gd name="T11" fmla="*/ 0 h 183"/>
              <a:gd name="T12" fmla="*/ 117 w 207"/>
              <a:gd name="T13" fmla="*/ 0 h 183"/>
              <a:gd name="T14" fmla="*/ 165 w 207"/>
              <a:gd name="T15" fmla="*/ 6 h 183"/>
              <a:gd name="T16" fmla="*/ 201 w 207"/>
              <a:gd name="T17" fmla="*/ 15 h 183"/>
              <a:gd name="T18" fmla="*/ 207 w 207"/>
              <a:gd name="T19" fmla="*/ 39 h 183"/>
              <a:gd name="T20" fmla="*/ 186 w 207"/>
              <a:gd name="T21" fmla="*/ 75 h 183"/>
              <a:gd name="T22" fmla="*/ 144 w 207"/>
              <a:gd name="T23" fmla="*/ 150 h 183"/>
              <a:gd name="T24" fmla="*/ 105 w 207"/>
              <a:gd name="T25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7" h="183">
                <a:moveTo>
                  <a:pt x="105" y="183"/>
                </a:moveTo>
                <a:lnTo>
                  <a:pt x="72" y="156"/>
                </a:lnTo>
                <a:lnTo>
                  <a:pt x="18" y="75"/>
                </a:lnTo>
                <a:lnTo>
                  <a:pt x="0" y="24"/>
                </a:lnTo>
                <a:lnTo>
                  <a:pt x="18" y="12"/>
                </a:lnTo>
                <a:lnTo>
                  <a:pt x="54" y="0"/>
                </a:lnTo>
                <a:lnTo>
                  <a:pt x="117" y="0"/>
                </a:lnTo>
                <a:lnTo>
                  <a:pt x="165" y="6"/>
                </a:lnTo>
                <a:lnTo>
                  <a:pt x="201" y="15"/>
                </a:lnTo>
                <a:lnTo>
                  <a:pt x="207" y="39"/>
                </a:lnTo>
                <a:lnTo>
                  <a:pt x="186" y="75"/>
                </a:lnTo>
                <a:lnTo>
                  <a:pt x="144" y="150"/>
                </a:lnTo>
                <a:lnTo>
                  <a:pt x="105" y="1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pic>
        <p:nvPicPr>
          <p:cNvPr id="88" name="Picture 79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10000" contrast="3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60724" y="5075036"/>
            <a:ext cx="193675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Freeform 80"/>
          <p:cNvSpPr>
            <a:spLocks noChangeAspect="1"/>
          </p:cNvSpPr>
          <p:nvPr/>
        </p:nvSpPr>
        <p:spPr bwMode="auto">
          <a:xfrm>
            <a:off x="2968624" y="5252836"/>
            <a:ext cx="185737" cy="179387"/>
          </a:xfrm>
          <a:custGeom>
            <a:avLst/>
            <a:gdLst>
              <a:gd name="T0" fmla="*/ 105 w 207"/>
              <a:gd name="T1" fmla="*/ 183 h 183"/>
              <a:gd name="T2" fmla="*/ 72 w 207"/>
              <a:gd name="T3" fmla="*/ 156 h 183"/>
              <a:gd name="T4" fmla="*/ 18 w 207"/>
              <a:gd name="T5" fmla="*/ 75 h 183"/>
              <a:gd name="T6" fmla="*/ 0 w 207"/>
              <a:gd name="T7" fmla="*/ 24 h 183"/>
              <a:gd name="T8" fmla="*/ 18 w 207"/>
              <a:gd name="T9" fmla="*/ 12 h 183"/>
              <a:gd name="T10" fmla="*/ 54 w 207"/>
              <a:gd name="T11" fmla="*/ 0 h 183"/>
              <a:gd name="T12" fmla="*/ 117 w 207"/>
              <a:gd name="T13" fmla="*/ 0 h 183"/>
              <a:gd name="T14" fmla="*/ 165 w 207"/>
              <a:gd name="T15" fmla="*/ 6 h 183"/>
              <a:gd name="T16" fmla="*/ 201 w 207"/>
              <a:gd name="T17" fmla="*/ 15 h 183"/>
              <a:gd name="T18" fmla="*/ 207 w 207"/>
              <a:gd name="T19" fmla="*/ 39 h 183"/>
              <a:gd name="T20" fmla="*/ 186 w 207"/>
              <a:gd name="T21" fmla="*/ 75 h 183"/>
              <a:gd name="T22" fmla="*/ 144 w 207"/>
              <a:gd name="T23" fmla="*/ 150 h 183"/>
              <a:gd name="T24" fmla="*/ 105 w 207"/>
              <a:gd name="T25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7" h="183">
                <a:moveTo>
                  <a:pt x="105" y="183"/>
                </a:moveTo>
                <a:lnTo>
                  <a:pt x="72" y="156"/>
                </a:lnTo>
                <a:lnTo>
                  <a:pt x="18" y="75"/>
                </a:lnTo>
                <a:lnTo>
                  <a:pt x="0" y="24"/>
                </a:lnTo>
                <a:lnTo>
                  <a:pt x="18" y="12"/>
                </a:lnTo>
                <a:lnTo>
                  <a:pt x="54" y="0"/>
                </a:lnTo>
                <a:lnTo>
                  <a:pt x="117" y="0"/>
                </a:lnTo>
                <a:lnTo>
                  <a:pt x="165" y="6"/>
                </a:lnTo>
                <a:lnTo>
                  <a:pt x="201" y="15"/>
                </a:lnTo>
                <a:lnTo>
                  <a:pt x="207" y="39"/>
                </a:lnTo>
                <a:lnTo>
                  <a:pt x="186" y="75"/>
                </a:lnTo>
                <a:lnTo>
                  <a:pt x="144" y="150"/>
                </a:lnTo>
                <a:lnTo>
                  <a:pt x="105" y="1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pic>
        <p:nvPicPr>
          <p:cNvPr id="90" name="Picture 81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10000" contrast="3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963861" y="5243311"/>
            <a:ext cx="195263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" name="Freeform 82"/>
          <p:cNvSpPr>
            <a:spLocks noChangeAspect="1"/>
          </p:cNvSpPr>
          <p:nvPr/>
        </p:nvSpPr>
        <p:spPr bwMode="auto">
          <a:xfrm>
            <a:off x="2843211" y="4955973"/>
            <a:ext cx="185738" cy="179388"/>
          </a:xfrm>
          <a:custGeom>
            <a:avLst/>
            <a:gdLst>
              <a:gd name="T0" fmla="*/ 105 w 207"/>
              <a:gd name="T1" fmla="*/ 183 h 183"/>
              <a:gd name="T2" fmla="*/ 72 w 207"/>
              <a:gd name="T3" fmla="*/ 156 h 183"/>
              <a:gd name="T4" fmla="*/ 18 w 207"/>
              <a:gd name="T5" fmla="*/ 75 h 183"/>
              <a:gd name="T6" fmla="*/ 0 w 207"/>
              <a:gd name="T7" fmla="*/ 24 h 183"/>
              <a:gd name="T8" fmla="*/ 18 w 207"/>
              <a:gd name="T9" fmla="*/ 12 h 183"/>
              <a:gd name="T10" fmla="*/ 54 w 207"/>
              <a:gd name="T11" fmla="*/ 0 h 183"/>
              <a:gd name="T12" fmla="*/ 117 w 207"/>
              <a:gd name="T13" fmla="*/ 0 h 183"/>
              <a:gd name="T14" fmla="*/ 165 w 207"/>
              <a:gd name="T15" fmla="*/ 6 h 183"/>
              <a:gd name="T16" fmla="*/ 201 w 207"/>
              <a:gd name="T17" fmla="*/ 15 h 183"/>
              <a:gd name="T18" fmla="*/ 207 w 207"/>
              <a:gd name="T19" fmla="*/ 39 h 183"/>
              <a:gd name="T20" fmla="*/ 186 w 207"/>
              <a:gd name="T21" fmla="*/ 75 h 183"/>
              <a:gd name="T22" fmla="*/ 144 w 207"/>
              <a:gd name="T23" fmla="*/ 150 h 183"/>
              <a:gd name="T24" fmla="*/ 105 w 207"/>
              <a:gd name="T25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7" h="183">
                <a:moveTo>
                  <a:pt x="105" y="183"/>
                </a:moveTo>
                <a:lnTo>
                  <a:pt x="72" y="156"/>
                </a:lnTo>
                <a:lnTo>
                  <a:pt x="18" y="75"/>
                </a:lnTo>
                <a:lnTo>
                  <a:pt x="0" y="24"/>
                </a:lnTo>
                <a:lnTo>
                  <a:pt x="18" y="12"/>
                </a:lnTo>
                <a:lnTo>
                  <a:pt x="54" y="0"/>
                </a:lnTo>
                <a:lnTo>
                  <a:pt x="117" y="0"/>
                </a:lnTo>
                <a:lnTo>
                  <a:pt x="165" y="6"/>
                </a:lnTo>
                <a:lnTo>
                  <a:pt x="201" y="15"/>
                </a:lnTo>
                <a:lnTo>
                  <a:pt x="207" y="39"/>
                </a:lnTo>
                <a:lnTo>
                  <a:pt x="186" y="75"/>
                </a:lnTo>
                <a:lnTo>
                  <a:pt x="144" y="150"/>
                </a:lnTo>
                <a:lnTo>
                  <a:pt x="105" y="1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92" name="Freeform 83"/>
          <p:cNvSpPr>
            <a:spLocks noChangeAspect="1"/>
          </p:cNvSpPr>
          <p:nvPr/>
        </p:nvSpPr>
        <p:spPr bwMode="auto">
          <a:xfrm>
            <a:off x="2157411" y="4638473"/>
            <a:ext cx="185738" cy="177800"/>
          </a:xfrm>
          <a:custGeom>
            <a:avLst/>
            <a:gdLst>
              <a:gd name="T0" fmla="*/ 105 w 207"/>
              <a:gd name="T1" fmla="*/ 183 h 183"/>
              <a:gd name="T2" fmla="*/ 72 w 207"/>
              <a:gd name="T3" fmla="*/ 156 h 183"/>
              <a:gd name="T4" fmla="*/ 18 w 207"/>
              <a:gd name="T5" fmla="*/ 75 h 183"/>
              <a:gd name="T6" fmla="*/ 0 w 207"/>
              <a:gd name="T7" fmla="*/ 24 h 183"/>
              <a:gd name="T8" fmla="*/ 18 w 207"/>
              <a:gd name="T9" fmla="*/ 12 h 183"/>
              <a:gd name="T10" fmla="*/ 54 w 207"/>
              <a:gd name="T11" fmla="*/ 0 h 183"/>
              <a:gd name="T12" fmla="*/ 117 w 207"/>
              <a:gd name="T13" fmla="*/ 0 h 183"/>
              <a:gd name="T14" fmla="*/ 165 w 207"/>
              <a:gd name="T15" fmla="*/ 6 h 183"/>
              <a:gd name="T16" fmla="*/ 201 w 207"/>
              <a:gd name="T17" fmla="*/ 15 h 183"/>
              <a:gd name="T18" fmla="*/ 207 w 207"/>
              <a:gd name="T19" fmla="*/ 39 h 183"/>
              <a:gd name="T20" fmla="*/ 186 w 207"/>
              <a:gd name="T21" fmla="*/ 75 h 183"/>
              <a:gd name="T22" fmla="*/ 144 w 207"/>
              <a:gd name="T23" fmla="*/ 150 h 183"/>
              <a:gd name="T24" fmla="*/ 105 w 207"/>
              <a:gd name="T25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7" h="183">
                <a:moveTo>
                  <a:pt x="105" y="183"/>
                </a:moveTo>
                <a:lnTo>
                  <a:pt x="72" y="156"/>
                </a:lnTo>
                <a:lnTo>
                  <a:pt x="18" y="75"/>
                </a:lnTo>
                <a:lnTo>
                  <a:pt x="0" y="24"/>
                </a:lnTo>
                <a:lnTo>
                  <a:pt x="18" y="12"/>
                </a:lnTo>
                <a:lnTo>
                  <a:pt x="54" y="0"/>
                </a:lnTo>
                <a:lnTo>
                  <a:pt x="117" y="0"/>
                </a:lnTo>
                <a:lnTo>
                  <a:pt x="165" y="6"/>
                </a:lnTo>
                <a:lnTo>
                  <a:pt x="201" y="15"/>
                </a:lnTo>
                <a:lnTo>
                  <a:pt x="207" y="39"/>
                </a:lnTo>
                <a:lnTo>
                  <a:pt x="186" y="75"/>
                </a:lnTo>
                <a:lnTo>
                  <a:pt x="144" y="150"/>
                </a:lnTo>
                <a:lnTo>
                  <a:pt x="105" y="1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pic>
        <p:nvPicPr>
          <p:cNvPr id="93" name="Picture 84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3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151061" y="4628948"/>
            <a:ext cx="196850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" name="Freeform 85"/>
          <p:cNvSpPr>
            <a:spLocks noChangeAspect="1"/>
          </p:cNvSpPr>
          <p:nvPr/>
        </p:nvSpPr>
        <p:spPr bwMode="auto">
          <a:xfrm>
            <a:off x="3786186" y="4519411"/>
            <a:ext cx="185738" cy="179387"/>
          </a:xfrm>
          <a:custGeom>
            <a:avLst/>
            <a:gdLst>
              <a:gd name="T0" fmla="*/ 105 w 207"/>
              <a:gd name="T1" fmla="*/ 183 h 183"/>
              <a:gd name="T2" fmla="*/ 72 w 207"/>
              <a:gd name="T3" fmla="*/ 156 h 183"/>
              <a:gd name="T4" fmla="*/ 18 w 207"/>
              <a:gd name="T5" fmla="*/ 75 h 183"/>
              <a:gd name="T6" fmla="*/ 0 w 207"/>
              <a:gd name="T7" fmla="*/ 24 h 183"/>
              <a:gd name="T8" fmla="*/ 18 w 207"/>
              <a:gd name="T9" fmla="*/ 12 h 183"/>
              <a:gd name="T10" fmla="*/ 54 w 207"/>
              <a:gd name="T11" fmla="*/ 0 h 183"/>
              <a:gd name="T12" fmla="*/ 117 w 207"/>
              <a:gd name="T13" fmla="*/ 0 h 183"/>
              <a:gd name="T14" fmla="*/ 165 w 207"/>
              <a:gd name="T15" fmla="*/ 6 h 183"/>
              <a:gd name="T16" fmla="*/ 201 w 207"/>
              <a:gd name="T17" fmla="*/ 15 h 183"/>
              <a:gd name="T18" fmla="*/ 207 w 207"/>
              <a:gd name="T19" fmla="*/ 39 h 183"/>
              <a:gd name="T20" fmla="*/ 186 w 207"/>
              <a:gd name="T21" fmla="*/ 75 h 183"/>
              <a:gd name="T22" fmla="*/ 144 w 207"/>
              <a:gd name="T23" fmla="*/ 150 h 183"/>
              <a:gd name="T24" fmla="*/ 105 w 207"/>
              <a:gd name="T25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7" h="183">
                <a:moveTo>
                  <a:pt x="105" y="183"/>
                </a:moveTo>
                <a:lnTo>
                  <a:pt x="72" y="156"/>
                </a:lnTo>
                <a:lnTo>
                  <a:pt x="18" y="75"/>
                </a:lnTo>
                <a:lnTo>
                  <a:pt x="0" y="24"/>
                </a:lnTo>
                <a:lnTo>
                  <a:pt x="18" y="12"/>
                </a:lnTo>
                <a:lnTo>
                  <a:pt x="54" y="0"/>
                </a:lnTo>
                <a:lnTo>
                  <a:pt x="117" y="0"/>
                </a:lnTo>
                <a:lnTo>
                  <a:pt x="165" y="6"/>
                </a:lnTo>
                <a:lnTo>
                  <a:pt x="201" y="15"/>
                </a:lnTo>
                <a:lnTo>
                  <a:pt x="207" y="39"/>
                </a:lnTo>
                <a:lnTo>
                  <a:pt x="186" y="75"/>
                </a:lnTo>
                <a:lnTo>
                  <a:pt x="144" y="150"/>
                </a:lnTo>
                <a:lnTo>
                  <a:pt x="105" y="1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pic>
        <p:nvPicPr>
          <p:cNvPr id="95" name="Picture 86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10000" contrast="3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781424" y="4511473"/>
            <a:ext cx="195262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" name="Freeform 87"/>
          <p:cNvSpPr>
            <a:spLocks noChangeAspect="1"/>
          </p:cNvSpPr>
          <p:nvPr/>
        </p:nvSpPr>
        <p:spPr bwMode="auto">
          <a:xfrm>
            <a:off x="4819649" y="4125711"/>
            <a:ext cx="501650" cy="479425"/>
          </a:xfrm>
          <a:custGeom>
            <a:avLst/>
            <a:gdLst>
              <a:gd name="T0" fmla="*/ 105 w 207"/>
              <a:gd name="T1" fmla="*/ 183 h 183"/>
              <a:gd name="T2" fmla="*/ 72 w 207"/>
              <a:gd name="T3" fmla="*/ 156 h 183"/>
              <a:gd name="T4" fmla="*/ 18 w 207"/>
              <a:gd name="T5" fmla="*/ 75 h 183"/>
              <a:gd name="T6" fmla="*/ 0 w 207"/>
              <a:gd name="T7" fmla="*/ 24 h 183"/>
              <a:gd name="T8" fmla="*/ 18 w 207"/>
              <a:gd name="T9" fmla="*/ 12 h 183"/>
              <a:gd name="T10" fmla="*/ 54 w 207"/>
              <a:gd name="T11" fmla="*/ 0 h 183"/>
              <a:gd name="T12" fmla="*/ 117 w 207"/>
              <a:gd name="T13" fmla="*/ 0 h 183"/>
              <a:gd name="T14" fmla="*/ 165 w 207"/>
              <a:gd name="T15" fmla="*/ 6 h 183"/>
              <a:gd name="T16" fmla="*/ 201 w 207"/>
              <a:gd name="T17" fmla="*/ 15 h 183"/>
              <a:gd name="T18" fmla="*/ 207 w 207"/>
              <a:gd name="T19" fmla="*/ 39 h 183"/>
              <a:gd name="T20" fmla="*/ 186 w 207"/>
              <a:gd name="T21" fmla="*/ 75 h 183"/>
              <a:gd name="T22" fmla="*/ 144 w 207"/>
              <a:gd name="T23" fmla="*/ 150 h 183"/>
              <a:gd name="T24" fmla="*/ 105 w 207"/>
              <a:gd name="T25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7" h="183">
                <a:moveTo>
                  <a:pt x="105" y="183"/>
                </a:moveTo>
                <a:lnTo>
                  <a:pt x="72" y="156"/>
                </a:lnTo>
                <a:lnTo>
                  <a:pt x="18" y="75"/>
                </a:lnTo>
                <a:lnTo>
                  <a:pt x="0" y="24"/>
                </a:lnTo>
                <a:lnTo>
                  <a:pt x="18" y="12"/>
                </a:lnTo>
                <a:lnTo>
                  <a:pt x="54" y="0"/>
                </a:lnTo>
                <a:lnTo>
                  <a:pt x="117" y="0"/>
                </a:lnTo>
                <a:lnTo>
                  <a:pt x="165" y="6"/>
                </a:lnTo>
                <a:lnTo>
                  <a:pt x="201" y="15"/>
                </a:lnTo>
                <a:lnTo>
                  <a:pt x="207" y="39"/>
                </a:lnTo>
                <a:lnTo>
                  <a:pt x="186" y="75"/>
                </a:lnTo>
                <a:lnTo>
                  <a:pt x="144" y="150"/>
                </a:lnTo>
                <a:lnTo>
                  <a:pt x="105" y="1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pic>
        <p:nvPicPr>
          <p:cNvPr id="97" name="Picture 88"/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10000" contrast="3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806949" y="4101898"/>
            <a:ext cx="52546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" name="Freeform 89"/>
          <p:cNvSpPr>
            <a:spLocks noChangeAspect="1"/>
          </p:cNvSpPr>
          <p:nvPr/>
        </p:nvSpPr>
        <p:spPr bwMode="auto">
          <a:xfrm>
            <a:off x="4625974" y="4381298"/>
            <a:ext cx="185737" cy="177800"/>
          </a:xfrm>
          <a:custGeom>
            <a:avLst/>
            <a:gdLst>
              <a:gd name="T0" fmla="*/ 105 w 207"/>
              <a:gd name="T1" fmla="*/ 183 h 183"/>
              <a:gd name="T2" fmla="*/ 72 w 207"/>
              <a:gd name="T3" fmla="*/ 156 h 183"/>
              <a:gd name="T4" fmla="*/ 18 w 207"/>
              <a:gd name="T5" fmla="*/ 75 h 183"/>
              <a:gd name="T6" fmla="*/ 0 w 207"/>
              <a:gd name="T7" fmla="*/ 24 h 183"/>
              <a:gd name="T8" fmla="*/ 18 w 207"/>
              <a:gd name="T9" fmla="*/ 12 h 183"/>
              <a:gd name="T10" fmla="*/ 54 w 207"/>
              <a:gd name="T11" fmla="*/ 0 h 183"/>
              <a:gd name="T12" fmla="*/ 117 w 207"/>
              <a:gd name="T13" fmla="*/ 0 h 183"/>
              <a:gd name="T14" fmla="*/ 165 w 207"/>
              <a:gd name="T15" fmla="*/ 6 h 183"/>
              <a:gd name="T16" fmla="*/ 201 w 207"/>
              <a:gd name="T17" fmla="*/ 15 h 183"/>
              <a:gd name="T18" fmla="*/ 207 w 207"/>
              <a:gd name="T19" fmla="*/ 39 h 183"/>
              <a:gd name="T20" fmla="*/ 186 w 207"/>
              <a:gd name="T21" fmla="*/ 75 h 183"/>
              <a:gd name="T22" fmla="*/ 144 w 207"/>
              <a:gd name="T23" fmla="*/ 150 h 183"/>
              <a:gd name="T24" fmla="*/ 105 w 207"/>
              <a:gd name="T25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7" h="183">
                <a:moveTo>
                  <a:pt x="105" y="183"/>
                </a:moveTo>
                <a:lnTo>
                  <a:pt x="72" y="156"/>
                </a:lnTo>
                <a:lnTo>
                  <a:pt x="18" y="75"/>
                </a:lnTo>
                <a:lnTo>
                  <a:pt x="0" y="24"/>
                </a:lnTo>
                <a:lnTo>
                  <a:pt x="18" y="12"/>
                </a:lnTo>
                <a:lnTo>
                  <a:pt x="54" y="0"/>
                </a:lnTo>
                <a:lnTo>
                  <a:pt x="117" y="0"/>
                </a:lnTo>
                <a:lnTo>
                  <a:pt x="165" y="6"/>
                </a:lnTo>
                <a:lnTo>
                  <a:pt x="201" y="15"/>
                </a:lnTo>
                <a:lnTo>
                  <a:pt x="207" y="39"/>
                </a:lnTo>
                <a:lnTo>
                  <a:pt x="186" y="75"/>
                </a:lnTo>
                <a:lnTo>
                  <a:pt x="144" y="150"/>
                </a:lnTo>
                <a:lnTo>
                  <a:pt x="105" y="1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pic>
        <p:nvPicPr>
          <p:cNvPr id="99" name="Picture 90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10000" contrast="3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619624" y="4371773"/>
            <a:ext cx="19685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" name="Freeform 91"/>
          <p:cNvSpPr>
            <a:spLocks noChangeAspect="1"/>
          </p:cNvSpPr>
          <p:nvPr/>
        </p:nvSpPr>
        <p:spPr bwMode="auto">
          <a:xfrm>
            <a:off x="4249736" y="4263823"/>
            <a:ext cx="187325" cy="177800"/>
          </a:xfrm>
          <a:custGeom>
            <a:avLst/>
            <a:gdLst>
              <a:gd name="T0" fmla="*/ 105 w 207"/>
              <a:gd name="T1" fmla="*/ 183 h 183"/>
              <a:gd name="T2" fmla="*/ 72 w 207"/>
              <a:gd name="T3" fmla="*/ 156 h 183"/>
              <a:gd name="T4" fmla="*/ 18 w 207"/>
              <a:gd name="T5" fmla="*/ 75 h 183"/>
              <a:gd name="T6" fmla="*/ 0 w 207"/>
              <a:gd name="T7" fmla="*/ 24 h 183"/>
              <a:gd name="T8" fmla="*/ 18 w 207"/>
              <a:gd name="T9" fmla="*/ 12 h 183"/>
              <a:gd name="T10" fmla="*/ 54 w 207"/>
              <a:gd name="T11" fmla="*/ 0 h 183"/>
              <a:gd name="T12" fmla="*/ 117 w 207"/>
              <a:gd name="T13" fmla="*/ 0 h 183"/>
              <a:gd name="T14" fmla="*/ 165 w 207"/>
              <a:gd name="T15" fmla="*/ 6 h 183"/>
              <a:gd name="T16" fmla="*/ 201 w 207"/>
              <a:gd name="T17" fmla="*/ 15 h 183"/>
              <a:gd name="T18" fmla="*/ 207 w 207"/>
              <a:gd name="T19" fmla="*/ 39 h 183"/>
              <a:gd name="T20" fmla="*/ 186 w 207"/>
              <a:gd name="T21" fmla="*/ 75 h 183"/>
              <a:gd name="T22" fmla="*/ 144 w 207"/>
              <a:gd name="T23" fmla="*/ 150 h 183"/>
              <a:gd name="T24" fmla="*/ 105 w 207"/>
              <a:gd name="T25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7" h="183">
                <a:moveTo>
                  <a:pt x="105" y="183"/>
                </a:moveTo>
                <a:lnTo>
                  <a:pt x="72" y="156"/>
                </a:lnTo>
                <a:lnTo>
                  <a:pt x="18" y="75"/>
                </a:lnTo>
                <a:lnTo>
                  <a:pt x="0" y="24"/>
                </a:lnTo>
                <a:lnTo>
                  <a:pt x="18" y="12"/>
                </a:lnTo>
                <a:lnTo>
                  <a:pt x="54" y="0"/>
                </a:lnTo>
                <a:lnTo>
                  <a:pt x="117" y="0"/>
                </a:lnTo>
                <a:lnTo>
                  <a:pt x="165" y="6"/>
                </a:lnTo>
                <a:lnTo>
                  <a:pt x="201" y="15"/>
                </a:lnTo>
                <a:lnTo>
                  <a:pt x="207" y="39"/>
                </a:lnTo>
                <a:lnTo>
                  <a:pt x="186" y="75"/>
                </a:lnTo>
                <a:lnTo>
                  <a:pt x="144" y="150"/>
                </a:lnTo>
                <a:lnTo>
                  <a:pt x="105" y="1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pic>
        <p:nvPicPr>
          <p:cNvPr id="101" name="Picture 92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10000" contrast="3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244974" y="4254298"/>
            <a:ext cx="195262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" name="Freeform 93"/>
          <p:cNvSpPr>
            <a:spLocks noChangeAspect="1"/>
          </p:cNvSpPr>
          <p:nvPr/>
        </p:nvSpPr>
        <p:spPr bwMode="auto">
          <a:xfrm>
            <a:off x="3992561" y="4060623"/>
            <a:ext cx="187325" cy="177800"/>
          </a:xfrm>
          <a:custGeom>
            <a:avLst/>
            <a:gdLst>
              <a:gd name="T0" fmla="*/ 105 w 207"/>
              <a:gd name="T1" fmla="*/ 183 h 183"/>
              <a:gd name="T2" fmla="*/ 72 w 207"/>
              <a:gd name="T3" fmla="*/ 156 h 183"/>
              <a:gd name="T4" fmla="*/ 18 w 207"/>
              <a:gd name="T5" fmla="*/ 75 h 183"/>
              <a:gd name="T6" fmla="*/ 0 w 207"/>
              <a:gd name="T7" fmla="*/ 24 h 183"/>
              <a:gd name="T8" fmla="*/ 18 w 207"/>
              <a:gd name="T9" fmla="*/ 12 h 183"/>
              <a:gd name="T10" fmla="*/ 54 w 207"/>
              <a:gd name="T11" fmla="*/ 0 h 183"/>
              <a:gd name="T12" fmla="*/ 117 w 207"/>
              <a:gd name="T13" fmla="*/ 0 h 183"/>
              <a:gd name="T14" fmla="*/ 165 w 207"/>
              <a:gd name="T15" fmla="*/ 6 h 183"/>
              <a:gd name="T16" fmla="*/ 201 w 207"/>
              <a:gd name="T17" fmla="*/ 15 h 183"/>
              <a:gd name="T18" fmla="*/ 207 w 207"/>
              <a:gd name="T19" fmla="*/ 39 h 183"/>
              <a:gd name="T20" fmla="*/ 186 w 207"/>
              <a:gd name="T21" fmla="*/ 75 h 183"/>
              <a:gd name="T22" fmla="*/ 144 w 207"/>
              <a:gd name="T23" fmla="*/ 150 h 183"/>
              <a:gd name="T24" fmla="*/ 105 w 207"/>
              <a:gd name="T25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7" h="183">
                <a:moveTo>
                  <a:pt x="105" y="183"/>
                </a:moveTo>
                <a:lnTo>
                  <a:pt x="72" y="156"/>
                </a:lnTo>
                <a:lnTo>
                  <a:pt x="18" y="75"/>
                </a:lnTo>
                <a:lnTo>
                  <a:pt x="0" y="24"/>
                </a:lnTo>
                <a:lnTo>
                  <a:pt x="18" y="12"/>
                </a:lnTo>
                <a:lnTo>
                  <a:pt x="54" y="0"/>
                </a:lnTo>
                <a:lnTo>
                  <a:pt x="117" y="0"/>
                </a:lnTo>
                <a:lnTo>
                  <a:pt x="165" y="6"/>
                </a:lnTo>
                <a:lnTo>
                  <a:pt x="201" y="15"/>
                </a:lnTo>
                <a:lnTo>
                  <a:pt x="207" y="39"/>
                </a:lnTo>
                <a:lnTo>
                  <a:pt x="186" y="75"/>
                </a:lnTo>
                <a:lnTo>
                  <a:pt x="144" y="150"/>
                </a:lnTo>
                <a:lnTo>
                  <a:pt x="105" y="1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pic>
        <p:nvPicPr>
          <p:cNvPr id="103" name="Picture 94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10000" contrast="3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87799" y="4051098"/>
            <a:ext cx="195262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" name="Freeform 95"/>
          <p:cNvSpPr>
            <a:spLocks noChangeAspect="1"/>
          </p:cNvSpPr>
          <p:nvPr/>
        </p:nvSpPr>
        <p:spPr bwMode="auto">
          <a:xfrm>
            <a:off x="5059361" y="3728836"/>
            <a:ext cx="185738" cy="177800"/>
          </a:xfrm>
          <a:custGeom>
            <a:avLst/>
            <a:gdLst>
              <a:gd name="T0" fmla="*/ 105 w 207"/>
              <a:gd name="T1" fmla="*/ 183 h 183"/>
              <a:gd name="T2" fmla="*/ 72 w 207"/>
              <a:gd name="T3" fmla="*/ 156 h 183"/>
              <a:gd name="T4" fmla="*/ 18 w 207"/>
              <a:gd name="T5" fmla="*/ 75 h 183"/>
              <a:gd name="T6" fmla="*/ 0 w 207"/>
              <a:gd name="T7" fmla="*/ 24 h 183"/>
              <a:gd name="T8" fmla="*/ 18 w 207"/>
              <a:gd name="T9" fmla="*/ 12 h 183"/>
              <a:gd name="T10" fmla="*/ 54 w 207"/>
              <a:gd name="T11" fmla="*/ 0 h 183"/>
              <a:gd name="T12" fmla="*/ 117 w 207"/>
              <a:gd name="T13" fmla="*/ 0 h 183"/>
              <a:gd name="T14" fmla="*/ 165 w 207"/>
              <a:gd name="T15" fmla="*/ 6 h 183"/>
              <a:gd name="T16" fmla="*/ 201 w 207"/>
              <a:gd name="T17" fmla="*/ 15 h 183"/>
              <a:gd name="T18" fmla="*/ 207 w 207"/>
              <a:gd name="T19" fmla="*/ 39 h 183"/>
              <a:gd name="T20" fmla="*/ 186 w 207"/>
              <a:gd name="T21" fmla="*/ 75 h 183"/>
              <a:gd name="T22" fmla="*/ 144 w 207"/>
              <a:gd name="T23" fmla="*/ 150 h 183"/>
              <a:gd name="T24" fmla="*/ 105 w 207"/>
              <a:gd name="T25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7" h="183">
                <a:moveTo>
                  <a:pt x="105" y="183"/>
                </a:moveTo>
                <a:lnTo>
                  <a:pt x="72" y="156"/>
                </a:lnTo>
                <a:lnTo>
                  <a:pt x="18" y="75"/>
                </a:lnTo>
                <a:lnTo>
                  <a:pt x="0" y="24"/>
                </a:lnTo>
                <a:lnTo>
                  <a:pt x="18" y="12"/>
                </a:lnTo>
                <a:lnTo>
                  <a:pt x="54" y="0"/>
                </a:lnTo>
                <a:lnTo>
                  <a:pt x="117" y="0"/>
                </a:lnTo>
                <a:lnTo>
                  <a:pt x="165" y="6"/>
                </a:lnTo>
                <a:lnTo>
                  <a:pt x="201" y="15"/>
                </a:lnTo>
                <a:lnTo>
                  <a:pt x="207" y="39"/>
                </a:lnTo>
                <a:lnTo>
                  <a:pt x="186" y="75"/>
                </a:lnTo>
                <a:lnTo>
                  <a:pt x="144" y="150"/>
                </a:lnTo>
                <a:lnTo>
                  <a:pt x="105" y="1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pic>
        <p:nvPicPr>
          <p:cNvPr id="105" name="Picture 96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10000" contrast="3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053011" y="3719311"/>
            <a:ext cx="195263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" name="Freeform 97"/>
          <p:cNvSpPr>
            <a:spLocks noChangeAspect="1"/>
          </p:cNvSpPr>
          <p:nvPr/>
        </p:nvSpPr>
        <p:spPr bwMode="auto">
          <a:xfrm>
            <a:off x="4525961" y="3717723"/>
            <a:ext cx="187325" cy="177800"/>
          </a:xfrm>
          <a:custGeom>
            <a:avLst/>
            <a:gdLst>
              <a:gd name="T0" fmla="*/ 105 w 207"/>
              <a:gd name="T1" fmla="*/ 183 h 183"/>
              <a:gd name="T2" fmla="*/ 72 w 207"/>
              <a:gd name="T3" fmla="*/ 156 h 183"/>
              <a:gd name="T4" fmla="*/ 18 w 207"/>
              <a:gd name="T5" fmla="*/ 75 h 183"/>
              <a:gd name="T6" fmla="*/ 0 w 207"/>
              <a:gd name="T7" fmla="*/ 24 h 183"/>
              <a:gd name="T8" fmla="*/ 18 w 207"/>
              <a:gd name="T9" fmla="*/ 12 h 183"/>
              <a:gd name="T10" fmla="*/ 54 w 207"/>
              <a:gd name="T11" fmla="*/ 0 h 183"/>
              <a:gd name="T12" fmla="*/ 117 w 207"/>
              <a:gd name="T13" fmla="*/ 0 h 183"/>
              <a:gd name="T14" fmla="*/ 165 w 207"/>
              <a:gd name="T15" fmla="*/ 6 h 183"/>
              <a:gd name="T16" fmla="*/ 201 w 207"/>
              <a:gd name="T17" fmla="*/ 15 h 183"/>
              <a:gd name="T18" fmla="*/ 207 w 207"/>
              <a:gd name="T19" fmla="*/ 39 h 183"/>
              <a:gd name="T20" fmla="*/ 186 w 207"/>
              <a:gd name="T21" fmla="*/ 75 h 183"/>
              <a:gd name="T22" fmla="*/ 144 w 207"/>
              <a:gd name="T23" fmla="*/ 150 h 183"/>
              <a:gd name="T24" fmla="*/ 105 w 207"/>
              <a:gd name="T25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7" h="183">
                <a:moveTo>
                  <a:pt x="105" y="183"/>
                </a:moveTo>
                <a:lnTo>
                  <a:pt x="72" y="156"/>
                </a:lnTo>
                <a:lnTo>
                  <a:pt x="18" y="75"/>
                </a:lnTo>
                <a:lnTo>
                  <a:pt x="0" y="24"/>
                </a:lnTo>
                <a:lnTo>
                  <a:pt x="18" y="12"/>
                </a:lnTo>
                <a:lnTo>
                  <a:pt x="54" y="0"/>
                </a:lnTo>
                <a:lnTo>
                  <a:pt x="117" y="0"/>
                </a:lnTo>
                <a:lnTo>
                  <a:pt x="165" y="6"/>
                </a:lnTo>
                <a:lnTo>
                  <a:pt x="201" y="15"/>
                </a:lnTo>
                <a:lnTo>
                  <a:pt x="207" y="39"/>
                </a:lnTo>
                <a:lnTo>
                  <a:pt x="186" y="75"/>
                </a:lnTo>
                <a:lnTo>
                  <a:pt x="144" y="150"/>
                </a:lnTo>
                <a:lnTo>
                  <a:pt x="105" y="1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pic>
        <p:nvPicPr>
          <p:cNvPr id="107" name="Picture 98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10000" contrast="3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521199" y="3708198"/>
            <a:ext cx="195262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" name="Freeform 99"/>
          <p:cNvSpPr>
            <a:spLocks noChangeAspect="1"/>
          </p:cNvSpPr>
          <p:nvPr/>
        </p:nvSpPr>
        <p:spPr bwMode="auto">
          <a:xfrm>
            <a:off x="4579936" y="4068561"/>
            <a:ext cx="187325" cy="177800"/>
          </a:xfrm>
          <a:custGeom>
            <a:avLst/>
            <a:gdLst>
              <a:gd name="T0" fmla="*/ 105 w 207"/>
              <a:gd name="T1" fmla="*/ 183 h 183"/>
              <a:gd name="T2" fmla="*/ 72 w 207"/>
              <a:gd name="T3" fmla="*/ 156 h 183"/>
              <a:gd name="T4" fmla="*/ 18 w 207"/>
              <a:gd name="T5" fmla="*/ 75 h 183"/>
              <a:gd name="T6" fmla="*/ 0 w 207"/>
              <a:gd name="T7" fmla="*/ 24 h 183"/>
              <a:gd name="T8" fmla="*/ 18 w 207"/>
              <a:gd name="T9" fmla="*/ 12 h 183"/>
              <a:gd name="T10" fmla="*/ 54 w 207"/>
              <a:gd name="T11" fmla="*/ 0 h 183"/>
              <a:gd name="T12" fmla="*/ 117 w 207"/>
              <a:gd name="T13" fmla="*/ 0 h 183"/>
              <a:gd name="T14" fmla="*/ 165 w 207"/>
              <a:gd name="T15" fmla="*/ 6 h 183"/>
              <a:gd name="T16" fmla="*/ 201 w 207"/>
              <a:gd name="T17" fmla="*/ 15 h 183"/>
              <a:gd name="T18" fmla="*/ 207 w 207"/>
              <a:gd name="T19" fmla="*/ 39 h 183"/>
              <a:gd name="T20" fmla="*/ 186 w 207"/>
              <a:gd name="T21" fmla="*/ 75 h 183"/>
              <a:gd name="T22" fmla="*/ 144 w 207"/>
              <a:gd name="T23" fmla="*/ 150 h 183"/>
              <a:gd name="T24" fmla="*/ 105 w 207"/>
              <a:gd name="T25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7" h="183">
                <a:moveTo>
                  <a:pt x="105" y="183"/>
                </a:moveTo>
                <a:lnTo>
                  <a:pt x="72" y="156"/>
                </a:lnTo>
                <a:lnTo>
                  <a:pt x="18" y="75"/>
                </a:lnTo>
                <a:lnTo>
                  <a:pt x="0" y="24"/>
                </a:lnTo>
                <a:lnTo>
                  <a:pt x="18" y="12"/>
                </a:lnTo>
                <a:lnTo>
                  <a:pt x="54" y="0"/>
                </a:lnTo>
                <a:lnTo>
                  <a:pt x="117" y="0"/>
                </a:lnTo>
                <a:lnTo>
                  <a:pt x="165" y="6"/>
                </a:lnTo>
                <a:lnTo>
                  <a:pt x="201" y="15"/>
                </a:lnTo>
                <a:lnTo>
                  <a:pt x="207" y="39"/>
                </a:lnTo>
                <a:lnTo>
                  <a:pt x="186" y="75"/>
                </a:lnTo>
                <a:lnTo>
                  <a:pt x="144" y="150"/>
                </a:lnTo>
                <a:lnTo>
                  <a:pt x="105" y="1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pic>
        <p:nvPicPr>
          <p:cNvPr id="109" name="Picture 100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10000" contrast="3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576761" y="4059036"/>
            <a:ext cx="193675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" name="Freeform 101"/>
          <p:cNvSpPr>
            <a:spLocks noChangeAspect="1"/>
          </p:cNvSpPr>
          <p:nvPr/>
        </p:nvSpPr>
        <p:spPr bwMode="auto">
          <a:xfrm>
            <a:off x="1928811" y="4349548"/>
            <a:ext cx="187325" cy="177800"/>
          </a:xfrm>
          <a:custGeom>
            <a:avLst/>
            <a:gdLst>
              <a:gd name="T0" fmla="*/ 105 w 207"/>
              <a:gd name="T1" fmla="*/ 183 h 183"/>
              <a:gd name="T2" fmla="*/ 72 w 207"/>
              <a:gd name="T3" fmla="*/ 156 h 183"/>
              <a:gd name="T4" fmla="*/ 18 w 207"/>
              <a:gd name="T5" fmla="*/ 75 h 183"/>
              <a:gd name="T6" fmla="*/ 0 w 207"/>
              <a:gd name="T7" fmla="*/ 24 h 183"/>
              <a:gd name="T8" fmla="*/ 18 w 207"/>
              <a:gd name="T9" fmla="*/ 12 h 183"/>
              <a:gd name="T10" fmla="*/ 54 w 207"/>
              <a:gd name="T11" fmla="*/ 0 h 183"/>
              <a:gd name="T12" fmla="*/ 117 w 207"/>
              <a:gd name="T13" fmla="*/ 0 h 183"/>
              <a:gd name="T14" fmla="*/ 165 w 207"/>
              <a:gd name="T15" fmla="*/ 6 h 183"/>
              <a:gd name="T16" fmla="*/ 201 w 207"/>
              <a:gd name="T17" fmla="*/ 15 h 183"/>
              <a:gd name="T18" fmla="*/ 207 w 207"/>
              <a:gd name="T19" fmla="*/ 39 h 183"/>
              <a:gd name="T20" fmla="*/ 186 w 207"/>
              <a:gd name="T21" fmla="*/ 75 h 183"/>
              <a:gd name="T22" fmla="*/ 144 w 207"/>
              <a:gd name="T23" fmla="*/ 150 h 183"/>
              <a:gd name="T24" fmla="*/ 105 w 207"/>
              <a:gd name="T25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7" h="183">
                <a:moveTo>
                  <a:pt x="105" y="183"/>
                </a:moveTo>
                <a:lnTo>
                  <a:pt x="72" y="156"/>
                </a:lnTo>
                <a:lnTo>
                  <a:pt x="18" y="75"/>
                </a:lnTo>
                <a:lnTo>
                  <a:pt x="0" y="24"/>
                </a:lnTo>
                <a:lnTo>
                  <a:pt x="18" y="12"/>
                </a:lnTo>
                <a:lnTo>
                  <a:pt x="54" y="0"/>
                </a:lnTo>
                <a:lnTo>
                  <a:pt x="117" y="0"/>
                </a:lnTo>
                <a:lnTo>
                  <a:pt x="165" y="6"/>
                </a:lnTo>
                <a:lnTo>
                  <a:pt x="201" y="15"/>
                </a:lnTo>
                <a:lnTo>
                  <a:pt x="207" y="39"/>
                </a:lnTo>
                <a:lnTo>
                  <a:pt x="186" y="75"/>
                </a:lnTo>
                <a:lnTo>
                  <a:pt x="144" y="150"/>
                </a:lnTo>
                <a:lnTo>
                  <a:pt x="105" y="1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pic>
        <p:nvPicPr>
          <p:cNvPr id="111" name="Picture 102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3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924049" y="4340023"/>
            <a:ext cx="195262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" name="Freeform 103"/>
          <p:cNvSpPr>
            <a:spLocks noChangeAspect="1"/>
          </p:cNvSpPr>
          <p:nvPr/>
        </p:nvSpPr>
        <p:spPr bwMode="auto">
          <a:xfrm>
            <a:off x="1720849" y="4252711"/>
            <a:ext cx="188912" cy="177800"/>
          </a:xfrm>
          <a:custGeom>
            <a:avLst/>
            <a:gdLst>
              <a:gd name="T0" fmla="*/ 105 w 207"/>
              <a:gd name="T1" fmla="*/ 183 h 183"/>
              <a:gd name="T2" fmla="*/ 72 w 207"/>
              <a:gd name="T3" fmla="*/ 156 h 183"/>
              <a:gd name="T4" fmla="*/ 18 w 207"/>
              <a:gd name="T5" fmla="*/ 75 h 183"/>
              <a:gd name="T6" fmla="*/ 0 w 207"/>
              <a:gd name="T7" fmla="*/ 24 h 183"/>
              <a:gd name="T8" fmla="*/ 18 w 207"/>
              <a:gd name="T9" fmla="*/ 12 h 183"/>
              <a:gd name="T10" fmla="*/ 54 w 207"/>
              <a:gd name="T11" fmla="*/ 0 h 183"/>
              <a:gd name="T12" fmla="*/ 117 w 207"/>
              <a:gd name="T13" fmla="*/ 0 h 183"/>
              <a:gd name="T14" fmla="*/ 165 w 207"/>
              <a:gd name="T15" fmla="*/ 6 h 183"/>
              <a:gd name="T16" fmla="*/ 201 w 207"/>
              <a:gd name="T17" fmla="*/ 15 h 183"/>
              <a:gd name="T18" fmla="*/ 207 w 207"/>
              <a:gd name="T19" fmla="*/ 39 h 183"/>
              <a:gd name="T20" fmla="*/ 186 w 207"/>
              <a:gd name="T21" fmla="*/ 75 h 183"/>
              <a:gd name="T22" fmla="*/ 144 w 207"/>
              <a:gd name="T23" fmla="*/ 150 h 183"/>
              <a:gd name="T24" fmla="*/ 105 w 207"/>
              <a:gd name="T25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7" h="183">
                <a:moveTo>
                  <a:pt x="105" y="183"/>
                </a:moveTo>
                <a:lnTo>
                  <a:pt x="72" y="156"/>
                </a:lnTo>
                <a:lnTo>
                  <a:pt x="18" y="75"/>
                </a:lnTo>
                <a:lnTo>
                  <a:pt x="0" y="24"/>
                </a:lnTo>
                <a:lnTo>
                  <a:pt x="18" y="12"/>
                </a:lnTo>
                <a:lnTo>
                  <a:pt x="54" y="0"/>
                </a:lnTo>
                <a:lnTo>
                  <a:pt x="117" y="0"/>
                </a:lnTo>
                <a:lnTo>
                  <a:pt x="165" y="6"/>
                </a:lnTo>
                <a:lnTo>
                  <a:pt x="201" y="15"/>
                </a:lnTo>
                <a:lnTo>
                  <a:pt x="207" y="39"/>
                </a:lnTo>
                <a:lnTo>
                  <a:pt x="186" y="75"/>
                </a:lnTo>
                <a:lnTo>
                  <a:pt x="144" y="150"/>
                </a:lnTo>
                <a:lnTo>
                  <a:pt x="105" y="1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pic>
        <p:nvPicPr>
          <p:cNvPr id="113" name="Picture 104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3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717674" y="4243186"/>
            <a:ext cx="193675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" name="Freeform 105"/>
          <p:cNvSpPr>
            <a:spLocks noChangeAspect="1"/>
          </p:cNvSpPr>
          <p:nvPr/>
        </p:nvSpPr>
        <p:spPr bwMode="auto">
          <a:xfrm>
            <a:off x="2254249" y="4038398"/>
            <a:ext cx="187325" cy="177800"/>
          </a:xfrm>
          <a:custGeom>
            <a:avLst/>
            <a:gdLst>
              <a:gd name="T0" fmla="*/ 105 w 207"/>
              <a:gd name="T1" fmla="*/ 183 h 183"/>
              <a:gd name="T2" fmla="*/ 72 w 207"/>
              <a:gd name="T3" fmla="*/ 156 h 183"/>
              <a:gd name="T4" fmla="*/ 18 w 207"/>
              <a:gd name="T5" fmla="*/ 75 h 183"/>
              <a:gd name="T6" fmla="*/ 0 w 207"/>
              <a:gd name="T7" fmla="*/ 24 h 183"/>
              <a:gd name="T8" fmla="*/ 18 w 207"/>
              <a:gd name="T9" fmla="*/ 12 h 183"/>
              <a:gd name="T10" fmla="*/ 54 w 207"/>
              <a:gd name="T11" fmla="*/ 0 h 183"/>
              <a:gd name="T12" fmla="*/ 117 w 207"/>
              <a:gd name="T13" fmla="*/ 0 h 183"/>
              <a:gd name="T14" fmla="*/ 165 w 207"/>
              <a:gd name="T15" fmla="*/ 6 h 183"/>
              <a:gd name="T16" fmla="*/ 201 w 207"/>
              <a:gd name="T17" fmla="*/ 15 h 183"/>
              <a:gd name="T18" fmla="*/ 207 w 207"/>
              <a:gd name="T19" fmla="*/ 39 h 183"/>
              <a:gd name="T20" fmla="*/ 186 w 207"/>
              <a:gd name="T21" fmla="*/ 75 h 183"/>
              <a:gd name="T22" fmla="*/ 144 w 207"/>
              <a:gd name="T23" fmla="*/ 150 h 183"/>
              <a:gd name="T24" fmla="*/ 105 w 207"/>
              <a:gd name="T25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7" h="183">
                <a:moveTo>
                  <a:pt x="105" y="183"/>
                </a:moveTo>
                <a:lnTo>
                  <a:pt x="72" y="156"/>
                </a:lnTo>
                <a:lnTo>
                  <a:pt x="18" y="75"/>
                </a:lnTo>
                <a:lnTo>
                  <a:pt x="0" y="24"/>
                </a:lnTo>
                <a:lnTo>
                  <a:pt x="18" y="12"/>
                </a:lnTo>
                <a:lnTo>
                  <a:pt x="54" y="0"/>
                </a:lnTo>
                <a:lnTo>
                  <a:pt x="117" y="0"/>
                </a:lnTo>
                <a:lnTo>
                  <a:pt x="165" y="6"/>
                </a:lnTo>
                <a:lnTo>
                  <a:pt x="201" y="15"/>
                </a:lnTo>
                <a:lnTo>
                  <a:pt x="207" y="39"/>
                </a:lnTo>
                <a:lnTo>
                  <a:pt x="186" y="75"/>
                </a:lnTo>
                <a:lnTo>
                  <a:pt x="144" y="150"/>
                </a:lnTo>
                <a:lnTo>
                  <a:pt x="105" y="1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pic>
        <p:nvPicPr>
          <p:cNvPr id="115" name="Picture 106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3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251074" y="4028873"/>
            <a:ext cx="193675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" name="Freeform 107"/>
          <p:cNvSpPr>
            <a:spLocks noChangeAspect="1"/>
          </p:cNvSpPr>
          <p:nvPr/>
        </p:nvSpPr>
        <p:spPr bwMode="auto">
          <a:xfrm>
            <a:off x="2695574" y="3220836"/>
            <a:ext cx="185737" cy="177800"/>
          </a:xfrm>
          <a:custGeom>
            <a:avLst/>
            <a:gdLst>
              <a:gd name="T0" fmla="*/ 105 w 207"/>
              <a:gd name="T1" fmla="*/ 183 h 183"/>
              <a:gd name="T2" fmla="*/ 72 w 207"/>
              <a:gd name="T3" fmla="*/ 156 h 183"/>
              <a:gd name="T4" fmla="*/ 18 w 207"/>
              <a:gd name="T5" fmla="*/ 75 h 183"/>
              <a:gd name="T6" fmla="*/ 0 w 207"/>
              <a:gd name="T7" fmla="*/ 24 h 183"/>
              <a:gd name="T8" fmla="*/ 18 w 207"/>
              <a:gd name="T9" fmla="*/ 12 h 183"/>
              <a:gd name="T10" fmla="*/ 54 w 207"/>
              <a:gd name="T11" fmla="*/ 0 h 183"/>
              <a:gd name="T12" fmla="*/ 117 w 207"/>
              <a:gd name="T13" fmla="*/ 0 h 183"/>
              <a:gd name="T14" fmla="*/ 165 w 207"/>
              <a:gd name="T15" fmla="*/ 6 h 183"/>
              <a:gd name="T16" fmla="*/ 201 w 207"/>
              <a:gd name="T17" fmla="*/ 15 h 183"/>
              <a:gd name="T18" fmla="*/ 207 w 207"/>
              <a:gd name="T19" fmla="*/ 39 h 183"/>
              <a:gd name="T20" fmla="*/ 186 w 207"/>
              <a:gd name="T21" fmla="*/ 75 h 183"/>
              <a:gd name="T22" fmla="*/ 144 w 207"/>
              <a:gd name="T23" fmla="*/ 150 h 183"/>
              <a:gd name="T24" fmla="*/ 105 w 207"/>
              <a:gd name="T25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7" h="183">
                <a:moveTo>
                  <a:pt x="105" y="183"/>
                </a:moveTo>
                <a:lnTo>
                  <a:pt x="72" y="156"/>
                </a:lnTo>
                <a:lnTo>
                  <a:pt x="18" y="75"/>
                </a:lnTo>
                <a:lnTo>
                  <a:pt x="0" y="24"/>
                </a:lnTo>
                <a:lnTo>
                  <a:pt x="18" y="12"/>
                </a:lnTo>
                <a:lnTo>
                  <a:pt x="54" y="0"/>
                </a:lnTo>
                <a:lnTo>
                  <a:pt x="117" y="0"/>
                </a:lnTo>
                <a:lnTo>
                  <a:pt x="165" y="6"/>
                </a:lnTo>
                <a:lnTo>
                  <a:pt x="201" y="15"/>
                </a:lnTo>
                <a:lnTo>
                  <a:pt x="207" y="39"/>
                </a:lnTo>
                <a:lnTo>
                  <a:pt x="186" y="75"/>
                </a:lnTo>
                <a:lnTo>
                  <a:pt x="144" y="150"/>
                </a:lnTo>
                <a:lnTo>
                  <a:pt x="105" y="1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pic>
        <p:nvPicPr>
          <p:cNvPr id="117" name="Picture 108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10000" contrast="3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690811" y="3211311"/>
            <a:ext cx="195263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" name="Freeform 109"/>
          <p:cNvSpPr>
            <a:spLocks noChangeAspect="1"/>
          </p:cNvSpPr>
          <p:nvPr/>
        </p:nvSpPr>
        <p:spPr bwMode="auto">
          <a:xfrm>
            <a:off x="1938336" y="3527223"/>
            <a:ext cx="187325" cy="179388"/>
          </a:xfrm>
          <a:custGeom>
            <a:avLst/>
            <a:gdLst>
              <a:gd name="T0" fmla="*/ 105 w 207"/>
              <a:gd name="T1" fmla="*/ 183 h 183"/>
              <a:gd name="T2" fmla="*/ 72 w 207"/>
              <a:gd name="T3" fmla="*/ 156 h 183"/>
              <a:gd name="T4" fmla="*/ 18 w 207"/>
              <a:gd name="T5" fmla="*/ 75 h 183"/>
              <a:gd name="T6" fmla="*/ 0 w 207"/>
              <a:gd name="T7" fmla="*/ 24 h 183"/>
              <a:gd name="T8" fmla="*/ 18 w 207"/>
              <a:gd name="T9" fmla="*/ 12 h 183"/>
              <a:gd name="T10" fmla="*/ 54 w 207"/>
              <a:gd name="T11" fmla="*/ 0 h 183"/>
              <a:gd name="T12" fmla="*/ 117 w 207"/>
              <a:gd name="T13" fmla="*/ 0 h 183"/>
              <a:gd name="T14" fmla="*/ 165 w 207"/>
              <a:gd name="T15" fmla="*/ 6 h 183"/>
              <a:gd name="T16" fmla="*/ 201 w 207"/>
              <a:gd name="T17" fmla="*/ 15 h 183"/>
              <a:gd name="T18" fmla="*/ 207 w 207"/>
              <a:gd name="T19" fmla="*/ 39 h 183"/>
              <a:gd name="T20" fmla="*/ 186 w 207"/>
              <a:gd name="T21" fmla="*/ 75 h 183"/>
              <a:gd name="T22" fmla="*/ 144 w 207"/>
              <a:gd name="T23" fmla="*/ 150 h 183"/>
              <a:gd name="T24" fmla="*/ 105 w 207"/>
              <a:gd name="T25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7" h="183">
                <a:moveTo>
                  <a:pt x="105" y="183"/>
                </a:moveTo>
                <a:lnTo>
                  <a:pt x="72" y="156"/>
                </a:lnTo>
                <a:lnTo>
                  <a:pt x="18" y="75"/>
                </a:lnTo>
                <a:lnTo>
                  <a:pt x="0" y="24"/>
                </a:lnTo>
                <a:lnTo>
                  <a:pt x="18" y="12"/>
                </a:lnTo>
                <a:lnTo>
                  <a:pt x="54" y="0"/>
                </a:lnTo>
                <a:lnTo>
                  <a:pt x="117" y="0"/>
                </a:lnTo>
                <a:lnTo>
                  <a:pt x="165" y="6"/>
                </a:lnTo>
                <a:lnTo>
                  <a:pt x="201" y="15"/>
                </a:lnTo>
                <a:lnTo>
                  <a:pt x="207" y="39"/>
                </a:lnTo>
                <a:lnTo>
                  <a:pt x="186" y="75"/>
                </a:lnTo>
                <a:lnTo>
                  <a:pt x="144" y="150"/>
                </a:lnTo>
                <a:lnTo>
                  <a:pt x="105" y="1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pic>
        <p:nvPicPr>
          <p:cNvPr id="119" name="Picture 110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10000" contrast="3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933574" y="3519286"/>
            <a:ext cx="195262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" name="Freeform 111"/>
          <p:cNvSpPr>
            <a:spLocks noChangeAspect="1"/>
          </p:cNvSpPr>
          <p:nvPr/>
        </p:nvSpPr>
        <p:spPr bwMode="auto">
          <a:xfrm>
            <a:off x="1946274" y="3382761"/>
            <a:ext cx="187325" cy="179387"/>
          </a:xfrm>
          <a:custGeom>
            <a:avLst/>
            <a:gdLst>
              <a:gd name="T0" fmla="*/ 105 w 207"/>
              <a:gd name="T1" fmla="*/ 183 h 183"/>
              <a:gd name="T2" fmla="*/ 72 w 207"/>
              <a:gd name="T3" fmla="*/ 156 h 183"/>
              <a:gd name="T4" fmla="*/ 18 w 207"/>
              <a:gd name="T5" fmla="*/ 75 h 183"/>
              <a:gd name="T6" fmla="*/ 0 w 207"/>
              <a:gd name="T7" fmla="*/ 24 h 183"/>
              <a:gd name="T8" fmla="*/ 18 w 207"/>
              <a:gd name="T9" fmla="*/ 12 h 183"/>
              <a:gd name="T10" fmla="*/ 54 w 207"/>
              <a:gd name="T11" fmla="*/ 0 h 183"/>
              <a:gd name="T12" fmla="*/ 117 w 207"/>
              <a:gd name="T13" fmla="*/ 0 h 183"/>
              <a:gd name="T14" fmla="*/ 165 w 207"/>
              <a:gd name="T15" fmla="*/ 6 h 183"/>
              <a:gd name="T16" fmla="*/ 201 w 207"/>
              <a:gd name="T17" fmla="*/ 15 h 183"/>
              <a:gd name="T18" fmla="*/ 207 w 207"/>
              <a:gd name="T19" fmla="*/ 39 h 183"/>
              <a:gd name="T20" fmla="*/ 186 w 207"/>
              <a:gd name="T21" fmla="*/ 75 h 183"/>
              <a:gd name="T22" fmla="*/ 144 w 207"/>
              <a:gd name="T23" fmla="*/ 150 h 183"/>
              <a:gd name="T24" fmla="*/ 105 w 207"/>
              <a:gd name="T25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7" h="183">
                <a:moveTo>
                  <a:pt x="105" y="183"/>
                </a:moveTo>
                <a:lnTo>
                  <a:pt x="72" y="156"/>
                </a:lnTo>
                <a:lnTo>
                  <a:pt x="18" y="75"/>
                </a:lnTo>
                <a:lnTo>
                  <a:pt x="0" y="24"/>
                </a:lnTo>
                <a:lnTo>
                  <a:pt x="18" y="12"/>
                </a:lnTo>
                <a:lnTo>
                  <a:pt x="54" y="0"/>
                </a:lnTo>
                <a:lnTo>
                  <a:pt x="117" y="0"/>
                </a:lnTo>
                <a:lnTo>
                  <a:pt x="165" y="6"/>
                </a:lnTo>
                <a:lnTo>
                  <a:pt x="201" y="15"/>
                </a:lnTo>
                <a:lnTo>
                  <a:pt x="207" y="39"/>
                </a:lnTo>
                <a:lnTo>
                  <a:pt x="186" y="75"/>
                </a:lnTo>
                <a:lnTo>
                  <a:pt x="144" y="150"/>
                </a:lnTo>
                <a:lnTo>
                  <a:pt x="105" y="1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pic>
        <p:nvPicPr>
          <p:cNvPr id="121" name="Picture 112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10000" contrast="3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941511" y="3374823"/>
            <a:ext cx="195263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" name="Freeform 113"/>
          <p:cNvSpPr>
            <a:spLocks noChangeAspect="1"/>
          </p:cNvSpPr>
          <p:nvPr/>
        </p:nvSpPr>
        <p:spPr bwMode="auto">
          <a:xfrm>
            <a:off x="1622424" y="3501823"/>
            <a:ext cx="185737" cy="179388"/>
          </a:xfrm>
          <a:custGeom>
            <a:avLst/>
            <a:gdLst>
              <a:gd name="T0" fmla="*/ 105 w 207"/>
              <a:gd name="T1" fmla="*/ 183 h 183"/>
              <a:gd name="T2" fmla="*/ 72 w 207"/>
              <a:gd name="T3" fmla="*/ 156 h 183"/>
              <a:gd name="T4" fmla="*/ 18 w 207"/>
              <a:gd name="T5" fmla="*/ 75 h 183"/>
              <a:gd name="T6" fmla="*/ 0 w 207"/>
              <a:gd name="T7" fmla="*/ 24 h 183"/>
              <a:gd name="T8" fmla="*/ 18 w 207"/>
              <a:gd name="T9" fmla="*/ 12 h 183"/>
              <a:gd name="T10" fmla="*/ 54 w 207"/>
              <a:gd name="T11" fmla="*/ 0 h 183"/>
              <a:gd name="T12" fmla="*/ 117 w 207"/>
              <a:gd name="T13" fmla="*/ 0 h 183"/>
              <a:gd name="T14" fmla="*/ 165 w 207"/>
              <a:gd name="T15" fmla="*/ 6 h 183"/>
              <a:gd name="T16" fmla="*/ 201 w 207"/>
              <a:gd name="T17" fmla="*/ 15 h 183"/>
              <a:gd name="T18" fmla="*/ 207 w 207"/>
              <a:gd name="T19" fmla="*/ 39 h 183"/>
              <a:gd name="T20" fmla="*/ 186 w 207"/>
              <a:gd name="T21" fmla="*/ 75 h 183"/>
              <a:gd name="T22" fmla="*/ 144 w 207"/>
              <a:gd name="T23" fmla="*/ 150 h 183"/>
              <a:gd name="T24" fmla="*/ 105 w 207"/>
              <a:gd name="T25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7" h="183">
                <a:moveTo>
                  <a:pt x="105" y="183"/>
                </a:moveTo>
                <a:lnTo>
                  <a:pt x="72" y="156"/>
                </a:lnTo>
                <a:lnTo>
                  <a:pt x="18" y="75"/>
                </a:lnTo>
                <a:lnTo>
                  <a:pt x="0" y="24"/>
                </a:lnTo>
                <a:lnTo>
                  <a:pt x="18" y="12"/>
                </a:lnTo>
                <a:lnTo>
                  <a:pt x="54" y="0"/>
                </a:lnTo>
                <a:lnTo>
                  <a:pt x="117" y="0"/>
                </a:lnTo>
                <a:lnTo>
                  <a:pt x="165" y="6"/>
                </a:lnTo>
                <a:lnTo>
                  <a:pt x="201" y="15"/>
                </a:lnTo>
                <a:lnTo>
                  <a:pt x="207" y="39"/>
                </a:lnTo>
                <a:lnTo>
                  <a:pt x="186" y="75"/>
                </a:lnTo>
                <a:lnTo>
                  <a:pt x="144" y="150"/>
                </a:lnTo>
                <a:lnTo>
                  <a:pt x="105" y="1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pic>
        <p:nvPicPr>
          <p:cNvPr id="123" name="Picture 114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3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617661" y="3493886"/>
            <a:ext cx="193675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" name="Freeform 115"/>
          <p:cNvSpPr>
            <a:spLocks noChangeAspect="1"/>
          </p:cNvSpPr>
          <p:nvPr/>
        </p:nvSpPr>
        <p:spPr bwMode="auto">
          <a:xfrm>
            <a:off x="1331911" y="3471661"/>
            <a:ext cx="185738" cy="177800"/>
          </a:xfrm>
          <a:custGeom>
            <a:avLst/>
            <a:gdLst>
              <a:gd name="T0" fmla="*/ 105 w 207"/>
              <a:gd name="T1" fmla="*/ 183 h 183"/>
              <a:gd name="T2" fmla="*/ 72 w 207"/>
              <a:gd name="T3" fmla="*/ 156 h 183"/>
              <a:gd name="T4" fmla="*/ 18 w 207"/>
              <a:gd name="T5" fmla="*/ 75 h 183"/>
              <a:gd name="T6" fmla="*/ 0 w 207"/>
              <a:gd name="T7" fmla="*/ 24 h 183"/>
              <a:gd name="T8" fmla="*/ 18 w 207"/>
              <a:gd name="T9" fmla="*/ 12 h 183"/>
              <a:gd name="T10" fmla="*/ 54 w 207"/>
              <a:gd name="T11" fmla="*/ 0 h 183"/>
              <a:gd name="T12" fmla="*/ 117 w 207"/>
              <a:gd name="T13" fmla="*/ 0 h 183"/>
              <a:gd name="T14" fmla="*/ 165 w 207"/>
              <a:gd name="T15" fmla="*/ 6 h 183"/>
              <a:gd name="T16" fmla="*/ 201 w 207"/>
              <a:gd name="T17" fmla="*/ 15 h 183"/>
              <a:gd name="T18" fmla="*/ 207 w 207"/>
              <a:gd name="T19" fmla="*/ 39 h 183"/>
              <a:gd name="T20" fmla="*/ 186 w 207"/>
              <a:gd name="T21" fmla="*/ 75 h 183"/>
              <a:gd name="T22" fmla="*/ 144 w 207"/>
              <a:gd name="T23" fmla="*/ 150 h 183"/>
              <a:gd name="T24" fmla="*/ 105 w 207"/>
              <a:gd name="T25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7" h="183">
                <a:moveTo>
                  <a:pt x="105" y="183"/>
                </a:moveTo>
                <a:lnTo>
                  <a:pt x="72" y="156"/>
                </a:lnTo>
                <a:lnTo>
                  <a:pt x="18" y="75"/>
                </a:lnTo>
                <a:lnTo>
                  <a:pt x="0" y="24"/>
                </a:lnTo>
                <a:lnTo>
                  <a:pt x="18" y="12"/>
                </a:lnTo>
                <a:lnTo>
                  <a:pt x="54" y="0"/>
                </a:lnTo>
                <a:lnTo>
                  <a:pt x="117" y="0"/>
                </a:lnTo>
                <a:lnTo>
                  <a:pt x="165" y="6"/>
                </a:lnTo>
                <a:lnTo>
                  <a:pt x="201" y="15"/>
                </a:lnTo>
                <a:lnTo>
                  <a:pt x="207" y="39"/>
                </a:lnTo>
                <a:lnTo>
                  <a:pt x="186" y="75"/>
                </a:lnTo>
                <a:lnTo>
                  <a:pt x="144" y="150"/>
                </a:lnTo>
                <a:lnTo>
                  <a:pt x="105" y="1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pic>
        <p:nvPicPr>
          <p:cNvPr id="125" name="Picture 116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10000" contrast="3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327149" y="3462136"/>
            <a:ext cx="195262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" name="Freeform 117"/>
          <p:cNvSpPr>
            <a:spLocks noChangeAspect="1"/>
          </p:cNvSpPr>
          <p:nvPr/>
        </p:nvSpPr>
        <p:spPr bwMode="auto">
          <a:xfrm>
            <a:off x="2471736" y="3093836"/>
            <a:ext cx="187325" cy="179387"/>
          </a:xfrm>
          <a:custGeom>
            <a:avLst/>
            <a:gdLst>
              <a:gd name="T0" fmla="*/ 105 w 207"/>
              <a:gd name="T1" fmla="*/ 183 h 183"/>
              <a:gd name="T2" fmla="*/ 72 w 207"/>
              <a:gd name="T3" fmla="*/ 156 h 183"/>
              <a:gd name="T4" fmla="*/ 18 w 207"/>
              <a:gd name="T5" fmla="*/ 75 h 183"/>
              <a:gd name="T6" fmla="*/ 0 w 207"/>
              <a:gd name="T7" fmla="*/ 24 h 183"/>
              <a:gd name="T8" fmla="*/ 18 w 207"/>
              <a:gd name="T9" fmla="*/ 12 h 183"/>
              <a:gd name="T10" fmla="*/ 54 w 207"/>
              <a:gd name="T11" fmla="*/ 0 h 183"/>
              <a:gd name="T12" fmla="*/ 117 w 207"/>
              <a:gd name="T13" fmla="*/ 0 h 183"/>
              <a:gd name="T14" fmla="*/ 165 w 207"/>
              <a:gd name="T15" fmla="*/ 6 h 183"/>
              <a:gd name="T16" fmla="*/ 201 w 207"/>
              <a:gd name="T17" fmla="*/ 15 h 183"/>
              <a:gd name="T18" fmla="*/ 207 w 207"/>
              <a:gd name="T19" fmla="*/ 39 h 183"/>
              <a:gd name="T20" fmla="*/ 186 w 207"/>
              <a:gd name="T21" fmla="*/ 75 h 183"/>
              <a:gd name="T22" fmla="*/ 144 w 207"/>
              <a:gd name="T23" fmla="*/ 150 h 183"/>
              <a:gd name="T24" fmla="*/ 105 w 207"/>
              <a:gd name="T25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7" h="183">
                <a:moveTo>
                  <a:pt x="105" y="183"/>
                </a:moveTo>
                <a:lnTo>
                  <a:pt x="72" y="156"/>
                </a:lnTo>
                <a:lnTo>
                  <a:pt x="18" y="75"/>
                </a:lnTo>
                <a:lnTo>
                  <a:pt x="0" y="24"/>
                </a:lnTo>
                <a:lnTo>
                  <a:pt x="18" y="12"/>
                </a:lnTo>
                <a:lnTo>
                  <a:pt x="54" y="0"/>
                </a:lnTo>
                <a:lnTo>
                  <a:pt x="117" y="0"/>
                </a:lnTo>
                <a:lnTo>
                  <a:pt x="165" y="6"/>
                </a:lnTo>
                <a:lnTo>
                  <a:pt x="201" y="15"/>
                </a:lnTo>
                <a:lnTo>
                  <a:pt x="207" y="39"/>
                </a:lnTo>
                <a:lnTo>
                  <a:pt x="186" y="75"/>
                </a:lnTo>
                <a:lnTo>
                  <a:pt x="144" y="150"/>
                </a:lnTo>
                <a:lnTo>
                  <a:pt x="105" y="1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pic>
        <p:nvPicPr>
          <p:cNvPr id="127" name="Picture 118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3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466974" y="3085898"/>
            <a:ext cx="195262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8" name="Group 119"/>
          <p:cNvGrpSpPr>
            <a:grpSpLocks noChangeAspect="1"/>
          </p:cNvGrpSpPr>
          <p:nvPr/>
        </p:nvGrpSpPr>
        <p:grpSpPr bwMode="auto">
          <a:xfrm>
            <a:off x="2270124" y="2996998"/>
            <a:ext cx="193675" cy="192088"/>
            <a:chOff x="4401" y="7228"/>
            <a:chExt cx="370" cy="337"/>
          </a:xfrm>
        </p:grpSpPr>
        <p:sp>
          <p:nvSpPr>
            <p:cNvPr id="129" name="Freeform 120"/>
            <p:cNvSpPr>
              <a:spLocks noChangeAspect="1"/>
            </p:cNvSpPr>
            <p:nvPr/>
          </p:nvSpPr>
          <p:spPr bwMode="auto">
            <a:xfrm>
              <a:off x="4404" y="7238"/>
              <a:ext cx="354" cy="312"/>
            </a:xfrm>
            <a:custGeom>
              <a:avLst/>
              <a:gdLst>
                <a:gd name="T0" fmla="*/ 105 w 207"/>
                <a:gd name="T1" fmla="*/ 183 h 183"/>
                <a:gd name="T2" fmla="*/ 72 w 207"/>
                <a:gd name="T3" fmla="*/ 156 h 183"/>
                <a:gd name="T4" fmla="*/ 18 w 207"/>
                <a:gd name="T5" fmla="*/ 75 h 183"/>
                <a:gd name="T6" fmla="*/ 0 w 207"/>
                <a:gd name="T7" fmla="*/ 24 h 183"/>
                <a:gd name="T8" fmla="*/ 18 w 207"/>
                <a:gd name="T9" fmla="*/ 12 h 183"/>
                <a:gd name="T10" fmla="*/ 54 w 207"/>
                <a:gd name="T11" fmla="*/ 0 h 183"/>
                <a:gd name="T12" fmla="*/ 117 w 207"/>
                <a:gd name="T13" fmla="*/ 0 h 183"/>
                <a:gd name="T14" fmla="*/ 165 w 207"/>
                <a:gd name="T15" fmla="*/ 6 h 183"/>
                <a:gd name="T16" fmla="*/ 201 w 207"/>
                <a:gd name="T17" fmla="*/ 15 h 183"/>
                <a:gd name="T18" fmla="*/ 207 w 207"/>
                <a:gd name="T19" fmla="*/ 39 h 183"/>
                <a:gd name="T20" fmla="*/ 186 w 207"/>
                <a:gd name="T21" fmla="*/ 75 h 183"/>
                <a:gd name="T22" fmla="*/ 144 w 207"/>
                <a:gd name="T23" fmla="*/ 150 h 183"/>
                <a:gd name="T24" fmla="*/ 105 w 207"/>
                <a:gd name="T25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7" h="183">
                  <a:moveTo>
                    <a:pt x="105" y="183"/>
                  </a:moveTo>
                  <a:lnTo>
                    <a:pt x="72" y="156"/>
                  </a:lnTo>
                  <a:lnTo>
                    <a:pt x="18" y="75"/>
                  </a:lnTo>
                  <a:lnTo>
                    <a:pt x="0" y="24"/>
                  </a:lnTo>
                  <a:lnTo>
                    <a:pt x="18" y="12"/>
                  </a:lnTo>
                  <a:lnTo>
                    <a:pt x="54" y="0"/>
                  </a:lnTo>
                  <a:lnTo>
                    <a:pt x="117" y="0"/>
                  </a:lnTo>
                  <a:lnTo>
                    <a:pt x="165" y="6"/>
                  </a:lnTo>
                  <a:lnTo>
                    <a:pt x="201" y="15"/>
                  </a:lnTo>
                  <a:lnTo>
                    <a:pt x="207" y="39"/>
                  </a:lnTo>
                  <a:lnTo>
                    <a:pt x="186" y="75"/>
                  </a:lnTo>
                  <a:lnTo>
                    <a:pt x="144" y="150"/>
                  </a:lnTo>
                  <a:lnTo>
                    <a:pt x="105" y="1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00"/>
                </a:solidFill>
              </a:endParaRPr>
            </a:p>
          </p:txBody>
        </p:sp>
        <p:pic>
          <p:nvPicPr>
            <p:cNvPr id="130" name="Picture 121"/>
            <p:cNvPicPr>
              <a:picLocks noChangeAspect="1" noChangeArrowheads="1"/>
            </p:cNvPicPr>
            <p:nvPr/>
          </p:nvPicPr>
          <p:blipFill>
            <a:blip r:embed="rId5" cstate="screen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lum bright="-10000" contrast="3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" y="7228"/>
              <a:ext cx="370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1" name="Freeform 122"/>
          <p:cNvSpPr>
            <a:spLocks noChangeAspect="1"/>
          </p:cNvSpPr>
          <p:nvPr/>
        </p:nvSpPr>
        <p:spPr bwMode="auto">
          <a:xfrm>
            <a:off x="1819274" y="3166861"/>
            <a:ext cx="187325" cy="177800"/>
          </a:xfrm>
          <a:custGeom>
            <a:avLst/>
            <a:gdLst>
              <a:gd name="T0" fmla="*/ 105 w 207"/>
              <a:gd name="T1" fmla="*/ 183 h 183"/>
              <a:gd name="T2" fmla="*/ 72 w 207"/>
              <a:gd name="T3" fmla="*/ 156 h 183"/>
              <a:gd name="T4" fmla="*/ 18 w 207"/>
              <a:gd name="T5" fmla="*/ 75 h 183"/>
              <a:gd name="T6" fmla="*/ 0 w 207"/>
              <a:gd name="T7" fmla="*/ 24 h 183"/>
              <a:gd name="T8" fmla="*/ 18 w 207"/>
              <a:gd name="T9" fmla="*/ 12 h 183"/>
              <a:gd name="T10" fmla="*/ 54 w 207"/>
              <a:gd name="T11" fmla="*/ 0 h 183"/>
              <a:gd name="T12" fmla="*/ 117 w 207"/>
              <a:gd name="T13" fmla="*/ 0 h 183"/>
              <a:gd name="T14" fmla="*/ 165 w 207"/>
              <a:gd name="T15" fmla="*/ 6 h 183"/>
              <a:gd name="T16" fmla="*/ 201 w 207"/>
              <a:gd name="T17" fmla="*/ 15 h 183"/>
              <a:gd name="T18" fmla="*/ 207 w 207"/>
              <a:gd name="T19" fmla="*/ 39 h 183"/>
              <a:gd name="T20" fmla="*/ 186 w 207"/>
              <a:gd name="T21" fmla="*/ 75 h 183"/>
              <a:gd name="T22" fmla="*/ 144 w 207"/>
              <a:gd name="T23" fmla="*/ 150 h 183"/>
              <a:gd name="T24" fmla="*/ 105 w 207"/>
              <a:gd name="T25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7" h="183">
                <a:moveTo>
                  <a:pt x="105" y="183"/>
                </a:moveTo>
                <a:lnTo>
                  <a:pt x="72" y="156"/>
                </a:lnTo>
                <a:lnTo>
                  <a:pt x="18" y="75"/>
                </a:lnTo>
                <a:lnTo>
                  <a:pt x="0" y="24"/>
                </a:lnTo>
                <a:lnTo>
                  <a:pt x="18" y="12"/>
                </a:lnTo>
                <a:lnTo>
                  <a:pt x="54" y="0"/>
                </a:lnTo>
                <a:lnTo>
                  <a:pt x="117" y="0"/>
                </a:lnTo>
                <a:lnTo>
                  <a:pt x="165" y="6"/>
                </a:lnTo>
                <a:lnTo>
                  <a:pt x="201" y="15"/>
                </a:lnTo>
                <a:lnTo>
                  <a:pt x="207" y="39"/>
                </a:lnTo>
                <a:lnTo>
                  <a:pt x="186" y="75"/>
                </a:lnTo>
                <a:lnTo>
                  <a:pt x="144" y="150"/>
                </a:lnTo>
                <a:lnTo>
                  <a:pt x="105" y="1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pic>
        <p:nvPicPr>
          <p:cNvPr id="132" name="Picture 123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3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814511" y="3157336"/>
            <a:ext cx="195263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" name="Freeform 124"/>
          <p:cNvSpPr>
            <a:spLocks noChangeAspect="1"/>
          </p:cNvSpPr>
          <p:nvPr/>
        </p:nvSpPr>
        <p:spPr bwMode="auto">
          <a:xfrm>
            <a:off x="1804986" y="2828723"/>
            <a:ext cx="187325" cy="179388"/>
          </a:xfrm>
          <a:custGeom>
            <a:avLst/>
            <a:gdLst>
              <a:gd name="T0" fmla="*/ 105 w 207"/>
              <a:gd name="T1" fmla="*/ 183 h 183"/>
              <a:gd name="T2" fmla="*/ 72 w 207"/>
              <a:gd name="T3" fmla="*/ 156 h 183"/>
              <a:gd name="T4" fmla="*/ 18 w 207"/>
              <a:gd name="T5" fmla="*/ 75 h 183"/>
              <a:gd name="T6" fmla="*/ 0 w 207"/>
              <a:gd name="T7" fmla="*/ 24 h 183"/>
              <a:gd name="T8" fmla="*/ 18 w 207"/>
              <a:gd name="T9" fmla="*/ 12 h 183"/>
              <a:gd name="T10" fmla="*/ 54 w 207"/>
              <a:gd name="T11" fmla="*/ 0 h 183"/>
              <a:gd name="T12" fmla="*/ 117 w 207"/>
              <a:gd name="T13" fmla="*/ 0 h 183"/>
              <a:gd name="T14" fmla="*/ 165 w 207"/>
              <a:gd name="T15" fmla="*/ 6 h 183"/>
              <a:gd name="T16" fmla="*/ 201 w 207"/>
              <a:gd name="T17" fmla="*/ 15 h 183"/>
              <a:gd name="T18" fmla="*/ 207 w 207"/>
              <a:gd name="T19" fmla="*/ 39 h 183"/>
              <a:gd name="T20" fmla="*/ 186 w 207"/>
              <a:gd name="T21" fmla="*/ 75 h 183"/>
              <a:gd name="T22" fmla="*/ 144 w 207"/>
              <a:gd name="T23" fmla="*/ 150 h 183"/>
              <a:gd name="T24" fmla="*/ 105 w 207"/>
              <a:gd name="T25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7" h="183">
                <a:moveTo>
                  <a:pt x="105" y="183"/>
                </a:moveTo>
                <a:lnTo>
                  <a:pt x="72" y="156"/>
                </a:lnTo>
                <a:lnTo>
                  <a:pt x="18" y="75"/>
                </a:lnTo>
                <a:lnTo>
                  <a:pt x="0" y="24"/>
                </a:lnTo>
                <a:lnTo>
                  <a:pt x="18" y="12"/>
                </a:lnTo>
                <a:lnTo>
                  <a:pt x="54" y="0"/>
                </a:lnTo>
                <a:lnTo>
                  <a:pt x="117" y="0"/>
                </a:lnTo>
                <a:lnTo>
                  <a:pt x="165" y="6"/>
                </a:lnTo>
                <a:lnTo>
                  <a:pt x="201" y="15"/>
                </a:lnTo>
                <a:lnTo>
                  <a:pt x="207" y="39"/>
                </a:lnTo>
                <a:lnTo>
                  <a:pt x="186" y="75"/>
                </a:lnTo>
                <a:lnTo>
                  <a:pt x="144" y="150"/>
                </a:lnTo>
                <a:lnTo>
                  <a:pt x="105" y="1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pic>
        <p:nvPicPr>
          <p:cNvPr id="134" name="Picture 125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3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800224" y="2820786"/>
            <a:ext cx="195262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" name="Freeform 126"/>
          <p:cNvSpPr>
            <a:spLocks noChangeAspect="1"/>
          </p:cNvSpPr>
          <p:nvPr/>
        </p:nvSpPr>
        <p:spPr bwMode="auto">
          <a:xfrm>
            <a:off x="976311" y="2990648"/>
            <a:ext cx="185738" cy="177800"/>
          </a:xfrm>
          <a:custGeom>
            <a:avLst/>
            <a:gdLst>
              <a:gd name="T0" fmla="*/ 105 w 207"/>
              <a:gd name="T1" fmla="*/ 183 h 183"/>
              <a:gd name="T2" fmla="*/ 72 w 207"/>
              <a:gd name="T3" fmla="*/ 156 h 183"/>
              <a:gd name="T4" fmla="*/ 18 w 207"/>
              <a:gd name="T5" fmla="*/ 75 h 183"/>
              <a:gd name="T6" fmla="*/ 0 w 207"/>
              <a:gd name="T7" fmla="*/ 24 h 183"/>
              <a:gd name="T8" fmla="*/ 18 w 207"/>
              <a:gd name="T9" fmla="*/ 12 h 183"/>
              <a:gd name="T10" fmla="*/ 54 w 207"/>
              <a:gd name="T11" fmla="*/ 0 h 183"/>
              <a:gd name="T12" fmla="*/ 117 w 207"/>
              <a:gd name="T13" fmla="*/ 0 h 183"/>
              <a:gd name="T14" fmla="*/ 165 w 207"/>
              <a:gd name="T15" fmla="*/ 6 h 183"/>
              <a:gd name="T16" fmla="*/ 201 w 207"/>
              <a:gd name="T17" fmla="*/ 15 h 183"/>
              <a:gd name="T18" fmla="*/ 207 w 207"/>
              <a:gd name="T19" fmla="*/ 39 h 183"/>
              <a:gd name="T20" fmla="*/ 186 w 207"/>
              <a:gd name="T21" fmla="*/ 75 h 183"/>
              <a:gd name="T22" fmla="*/ 144 w 207"/>
              <a:gd name="T23" fmla="*/ 150 h 183"/>
              <a:gd name="T24" fmla="*/ 105 w 207"/>
              <a:gd name="T25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7" h="183">
                <a:moveTo>
                  <a:pt x="105" y="183"/>
                </a:moveTo>
                <a:lnTo>
                  <a:pt x="72" y="156"/>
                </a:lnTo>
                <a:lnTo>
                  <a:pt x="18" y="75"/>
                </a:lnTo>
                <a:lnTo>
                  <a:pt x="0" y="24"/>
                </a:lnTo>
                <a:lnTo>
                  <a:pt x="18" y="12"/>
                </a:lnTo>
                <a:lnTo>
                  <a:pt x="54" y="0"/>
                </a:lnTo>
                <a:lnTo>
                  <a:pt x="117" y="0"/>
                </a:lnTo>
                <a:lnTo>
                  <a:pt x="165" y="6"/>
                </a:lnTo>
                <a:lnTo>
                  <a:pt x="201" y="15"/>
                </a:lnTo>
                <a:lnTo>
                  <a:pt x="207" y="39"/>
                </a:lnTo>
                <a:lnTo>
                  <a:pt x="186" y="75"/>
                </a:lnTo>
                <a:lnTo>
                  <a:pt x="144" y="150"/>
                </a:lnTo>
                <a:lnTo>
                  <a:pt x="105" y="1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pic>
        <p:nvPicPr>
          <p:cNvPr id="136" name="Picture 127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10000" contrast="3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71549" y="2981123"/>
            <a:ext cx="195262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" name="Freeform 128"/>
          <p:cNvSpPr>
            <a:spLocks noChangeAspect="1"/>
          </p:cNvSpPr>
          <p:nvPr/>
        </p:nvSpPr>
        <p:spPr bwMode="auto">
          <a:xfrm>
            <a:off x="1412874" y="2636636"/>
            <a:ext cx="187325" cy="177800"/>
          </a:xfrm>
          <a:custGeom>
            <a:avLst/>
            <a:gdLst>
              <a:gd name="T0" fmla="*/ 105 w 207"/>
              <a:gd name="T1" fmla="*/ 183 h 183"/>
              <a:gd name="T2" fmla="*/ 72 w 207"/>
              <a:gd name="T3" fmla="*/ 156 h 183"/>
              <a:gd name="T4" fmla="*/ 18 w 207"/>
              <a:gd name="T5" fmla="*/ 75 h 183"/>
              <a:gd name="T6" fmla="*/ 0 w 207"/>
              <a:gd name="T7" fmla="*/ 24 h 183"/>
              <a:gd name="T8" fmla="*/ 18 w 207"/>
              <a:gd name="T9" fmla="*/ 12 h 183"/>
              <a:gd name="T10" fmla="*/ 54 w 207"/>
              <a:gd name="T11" fmla="*/ 0 h 183"/>
              <a:gd name="T12" fmla="*/ 117 w 207"/>
              <a:gd name="T13" fmla="*/ 0 h 183"/>
              <a:gd name="T14" fmla="*/ 165 w 207"/>
              <a:gd name="T15" fmla="*/ 6 h 183"/>
              <a:gd name="T16" fmla="*/ 201 w 207"/>
              <a:gd name="T17" fmla="*/ 15 h 183"/>
              <a:gd name="T18" fmla="*/ 207 w 207"/>
              <a:gd name="T19" fmla="*/ 39 h 183"/>
              <a:gd name="T20" fmla="*/ 186 w 207"/>
              <a:gd name="T21" fmla="*/ 75 h 183"/>
              <a:gd name="T22" fmla="*/ 144 w 207"/>
              <a:gd name="T23" fmla="*/ 150 h 183"/>
              <a:gd name="T24" fmla="*/ 105 w 207"/>
              <a:gd name="T25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7" h="183">
                <a:moveTo>
                  <a:pt x="105" y="183"/>
                </a:moveTo>
                <a:lnTo>
                  <a:pt x="72" y="156"/>
                </a:lnTo>
                <a:lnTo>
                  <a:pt x="18" y="75"/>
                </a:lnTo>
                <a:lnTo>
                  <a:pt x="0" y="24"/>
                </a:lnTo>
                <a:lnTo>
                  <a:pt x="18" y="12"/>
                </a:lnTo>
                <a:lnTo>
                  <a:pt x="54" y="0"/>
                </a:lnTo>
                <a:lnTo>
                  <a:pt x="117" y="0"/>
                </a:lnTo>
                <a:lnTo>
                  <a:pt x="165" y="6"/>
                </a:lnTo>
                <a:lnTo>
                  <a:pt x="201" y="15"/>
                </a:lnTo>
                <a:lnTo>
                  <a:pt x="207" y="39"/>
                </a:lnTo>
                <a:lnTo>
                  <a:pt x="186" y="75"/>
                </a:lnTo>
                <a:lnTo>
                  <a:pt x="144" y="150"/>
                </a:lnTo>
                <a:lnTo>
                  <a:pt x="105" y="1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pic>
        <p:nvPicPr>
          <p:cNvPr id="138" name="Picture 129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10000" contrast="3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408111" y="2627111"/>
            <a:ext cx="195263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" name="Freeform 130"/>
          <p:cNvSpPr>
            <a:spLocks noChangeAspect="1"/>
          </p:cNvSpPr>
          <p:nvPr/>
        </p:nvSpPr>
        <p:spPr bwMode="auto">
          <a:xfrm>
            <a:off x="665161" y="2644573"/>
            <a:ext cx="185738" cy="177800"/>
          </a:xfrm>
          <a:custGeom>
            <a:avLst/>
            <a:gdLst>
              <a:gd name="T0" fmla="*/ 105 w 207"/>
              <a:gd name="T1" fmla="*/ 183 h 183"/>
              <a:gd name="T2" fmla="*/ 72 w 207"/>
              <a:gd name="T3" fmla="*/ 156 h 183"/>
              <a:gd name="T4" fmla="*/ 18 w 207"/>
              <a:gd name="T5" fmla="*/ 75 h 183"/>
              <a:gd name="T6" fmla="*/ 0 w 207"/>
              <a:gd name="T7" fmla="*/ 24 h 183"/>
              <a:gd name="T8" fmla="*/ 18 w 207"/>
              <a:gd name="T9" fmla="*/ 12 h 183"/>
              <a:gd name="T10" fmla="*/ 54 w 207"/>
              <a:gd name="T11" fmla="*/ 0 h 183"/>
              <a:gd name="T12" fmla="*/ 117 w 207"/>
              <a:gd name="T13" fmla="*/ 0 h 183"/>
              <a:gd name="T14" fmla="*/ 165 w 207"/>
              <a:gd name="T15" fmla="*/ 6 h 183"/>
              <a:gd name="T16" fmla="*/ 201 w 207"/>
              <a:gd name="T17" fmla="*/ 15 h 183"/>
              <a:gd name="T18" fmla="*/ 207 w 207"/>
              <a:gd name="T19" fmla="*/ 39 h 183"/>
              <a:gd name="T20" fmla="*/ 186 w 207"/>
              <a:gd name="T21" fmla="*/ 75 h 183"/>
              <a:gd name="T22" fmla="*/ 144 w 207"/>
              <a:gd name="T23" fmla="*/ 150 h 183"/>
              <a:gd name="T24" fmla="*/ 105 w 207"/>
              <a:gd name="T25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7" h="183">
                <a:moveTo>
                  <a:pt x="105" y="183"/>
                </a:moveTo>
                <a:lnTo>
                  <a:pt x="72" y="156"/>
                </a:lnTo>
                <a:lnTo>
                  <a:pt x="18" y="75"/>
                </a:lnTo>
                <a:lnTo>
                  <a:pt x="0" y="24"/>
                </a:lnTo>
                <a:lnTo>
                  <a:pt x="18" y="12"/>
                </a:lnTo>
                <a:lnTo>
                  <a:pt x="54" y="0"/>
                </a:lnTo>
                <a:lnTo>
                  <a:pt x="117" y="0"/>
                </a:lnTo>
                <a:lnTo>
                  <a:pt x="165" y="6"/>
                </a:lnTo>
                <a:lnTo>
                  <a:pt x="201" y="15"/>
                </a:lnTo>
                <a:lnTo>
                  <a:pt x="207" y="39"/>
                </a:lnTo>
                <a:lnTo>
                  <a:pt x="186" y="75"/>
                </a:lnTo>
                <a:lnTo>
                  <a:pt x="144" y="150"/>
                </a:lnTo>
                <a:lnTo>
                  <a:pt x="105" y="1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pic>
        <p:nvPicPr>
          <p:cNvPr id="140" name="Picture 131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10000" contrast="3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60399" y="2635048"/>
            <a:ext cx="195262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" name="Freeform 132"/>
          <p:cNvSpPr>
            <a:spLocks noChangeAspect="1"/>
          </p:cNvSpPr>
          <p:nvPr/>
        </p:nvSpPr>
        <p:spPr bwMode="auto">
          <a:xfrm>
            <a:off x="1909761" y="2123873"/>
            <a:ext cx="185738" cy="177800"/>
          </a:xfrm>
          <a:custGeom>
            <a:avLst/>
            <a:gdLst>
              <a:gd name="T0" fmla="*/ 105 w 207"/>
              <a:gd name="T1" fmla="*/ 183 h 183"/>
              <a:gd name="T2" fmla="*/ 72 w 207"/>
              <a:gd name="T3" fmla="*/ 156 h 183"/>
              <a:gd name="T4" fmla="*/ 18 w 207"/>
              <a:gd name="T5" fmla="*/ 75 h 183"/>
              <a:gd name="T6" fmla="*/ 0 w 207"/>
              <a:gd name="T7" fmla="*/ 24 h 183"/>
              <a:gd name="T8" fmla="*/ 18 w 207"/>
              <a:gd name="T9" fmla="*/ 12 h 183"/>
              <a:gd name="T10" fmla="*/ 54 w 207"/>
              <a:gd name="T11" fmla="*/ 0 h 183"/>
              <a:gd name="T12" fmla="*/ 117 w 207"/>
              <a:gd name="T13" fmla="*/ 0 h 183"/>
              <a:gd name="T14" fmla="*/ 165 w 207"/>
              <a:gd name="T15" fmla="*/ 6 h 183"/>
              <a:gd name="T16" fmla="*/ 201 w 207"/>
              <a:gd name="T17" fmla="*/ 15 h 183"/>
              <a:gd name="T18" fmla="*/ 207 w 207"/>
              <a:gd name="T19" fmla="*/ 39 h 183"/>
              <a:gd name="T20" fmla="*/ 186 w 207"/>
              <a:gd name="T21" fmla="*/ 75 h 183"/>
              <a:gd name="T22" fmla="*/ 144 w 207"/>
              <a:gd name="T23" fmla="*/ 150 h 183"/>
              <a:gd name="T24" fmla="*/ 105 w 207"/>
              <a:gd name="T25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7" h="183">
                <a:moveTo>
                  <a:pt x="105" y="183"/>
                </a:moveTo>
                <a:lnTo>
                  <a:pt x="72" y="156"/>
                </a:lnTo>
                <a:lnTo>
                  <a:pt x="18" y="75"/>
                </a:lnTo>
                <a:lnTo>
                  <a:pt x="0" y="24"/>
                </a:lnTo>
                <a:lnTo>
                  <a:pt x="18" y="12"/>
                </a:lnTo>
                <a:lnTo>
                  <a:pt x="54" y="0"/>
                </a:lnTo>
                <a:lnTo>
                  <a:pt x="117" y="0"/>
                </a:lnTo>
                <a:lnTo>
                  <a:pt x="165" y="6"/>
                </a:lnTo>
                <a:lnTo>
                  <a:pt x="201" y="15"/>
                </a:lnTo>
                <a:lnTo>
                  <a:pt x="207" y="39"/>
                </a:lnTo>
                <a:lnTo>
                  <a:pt x="186" y="75"/>
                </a:lnTo>
                <a:lnTo>
                  <a:pt x="144" y="150"/>
                </a:lnTo>
                <a:lnTo>
                  <a:pt x="105" y="1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142" name="Freeform 133"/>
          <p:cNvSpPr>
            <a:spLocks noChangeAspect="1"/>
          </p:cNvSpPr>
          <p:nvPr/>
        </p:nvSpPr>
        <p:spPr bwMode="auto">
          <a:xfrm>
            <a:off x="1065211" y="1827011"/>
            <a:ext cx="185738" cy="177800"/>
          </a:xfrm>
          <a:custGeom>
            <a:avLst/>
            <a:gdLst>
              <a:gd name="T0" fmla="*/ 105 w 207"/>
              <a:gd name="T1" fmla="*/ 183 h 183"/>
              <a:gd name="T2" fmla="*/ 72 w 207"/>
              <a:gd name="T3" fmla="*/ 156 h 183"/>
              <a:gd name="T4" fmla="*/ 18 w 207"/>
              <a:gd name="T5" fmla="*/ 75 h 183"/>
              <a:gd name="T6" fmla="*/ 0 w 207"/>
              <a:gd name="T7" fmla="*/ 24 h 183"/>
              <a:gd name="T8" fmla="*/ 18 w 207"/>
              <a:gd name="T9" fmla="*/ 12 h 183"/>
              <a:gd name="T10" fmla="*/ 54 w 207"/>
              <a:gd name="T11" fmla="*/ 0 h 183"/>
              <a:gd name="T12" fmla="*/ 117 w 207"/>
              <a:gd name="T13" fmla="*/ 0 h 183"/>
              <a:gd name="T14" fmla="*/ 165 w 207"/>
              <a:gd name="T15" fmla="*/ 6 h 183"/>
              <a:gd name="T16" fmla="*/ 201 w 207"/>
              <a:gd name="T17" fmla="*/ 15 h 183"/>
              <a:gd name="T18" fmla="*/ 207 w 207"/>
              <a:gd name="T19" fmla="*/ 39 h 183"/>
              <a:gd name="T20" fmla="*/ 186 w 207"/>
              <a:gd name="T21" fmla="*/ 75 h 183"/>
              <a:gd name="T22" fmla="*/ 144 w 207"/>
              <a:gd name="T23" fmla="*/ 150 h 183"/>
              <a:gd name="T24" fmla="*/ 105 w 207"/>
              <a:gd name="T25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7" h="183">
                <a:moveTo>
                  <a:pt x="105" y="183"/>
                </a:moveTo>
                <a:lnTo>
                  <a:pt x="72" y="156"/>
                </a:lnTo>
                <a:lnTo>
                  <a:pt x="18" y="75"/>
                </a:lnTo>
                <a:lnTo>
                  <a:pt x="0" y="24"/>
                </a:lnTo>
                <a:lnTo>
                  <a:pt x="18" y="12"/>
                </a:lnTo>
                <a:lnTo>
                  <a:pt x="54" y="0"/>
                </a:lnTo>
                <a:lnTo>
                  <a:pt x="117" y="0"/>
                </a:lnTo>
                <a:lnTo>
                  <a:pt x="165" y="6"/>
                </a:lnTo>
                <a:lnTo>
                  <a:pt x="201" y="15"/>
                </a:lnTo>
                <a:lnTo>
                  <a:pt x="207" y="39"/>
                </a:lnTo>
                <a:lnTo>
                  <a:pt x="186" y="75"/>
                </a:lnTo>
                <a:lnTo>
                  <a:pt x="144" y="150"/>
                </a:lnTo>
                <a:lnTo>
                  <a:pt x="105" y="1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pic>
        <p:nvPicPr>
          <p:cNvPr id="143" name="Picture 134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10000" contrast="3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60449" y="1817486"/>
            <a:ext cx="195262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4" name="Group 135"/>
          <p:cNvGrpSpPr>
            <a:grpSpLocks noChangeAspect="1"/>
          </p:cNvGrpSpPr>
          <p:nvPr/>
        </p:nvGrpSpPr>
        <p:grpSpPr bwMode="auto">
          <a:xfrm>
            <a:off x="2355849" y="806248"/>
            <a:ext cx="195262" cy="192088"/>
            <a:chOff x="724" y="8730"/>
            <a:chExt cx="734" cy="669"/>
          </a:xfrm>
        </p:grpSpPr>
        <p:sp>
          <p:nvSpPr>
            <p:cNvPr id="145" name="Freeform 136"/>
            <p:cNvSpPr>
              <a:spLocks noChangeAspect="1"/>
            </p:cNvSpPr>
            <p:nvPr/>
          </p:nvSpPr>
          <p:spPr bwMode="auto">
            <a:xfrm>
              <a:off x="741" y="8761"/>
              <a:ext cx="703" cy="621"/>
            </a:xfrm>
            <a:custGeom>
              <a:avLst/>
              <a:gdLst>
                <a:gd name="T0" fmla="*/ 105 w 207"/>
                <a:gd name="T1" fmla="*/ 183 h 183"/>
                <a:gd name="T2" fmla="*/ 72 w 207"/>
                <a:gd name="T3" fmla="*/ 156 h 183"/>
                <a:gd name="T4" fmla="*/ 18 w 207"/>
                <a:gd name="T5" fmla="*/ 75 h 183"/>
                <a:gd name="T6" fmla="*/ 0 w 207"/>
                <a:gd name="T7" fmla="*/ 24 h 183"/>
                <a:gd name="T8" fmla="*/ 18 w 207"/>
                <a:gd name="T9" fmla="*/ 12 h 183"/>
                <a:gd name="T10" fmla="*/ 54 w 207"/>
                <a:gd name="T11" fmla="*/ 0 h 183"/>
                <a:gd name="T12" fmla="*/ 117 w 207"/>
                <a:gd name="T13" fmla="*/ 0 h 183"/>
                <a:gd name="T14" fmla="*/ 165 w 207"/>
                <a:gd name="T15" fmla="*/ 6 h 183"/>
                <a:gd name="T16" fmla="*/ 201 w 207"/>
                <a:gd name="T17" fmla="*/ 15 h 183"/>
                <a:gd name="T18" fmla="*/ 207 w 207"/>
                <a:gd name="T19" fmla="*/ 39 h 183"/>
                <a:gd name="T20" fmla="*/ 186 w 207"/>
                <a:gd name="T21" fmla="*/ 75 h 183"/>
                <a:gd name="T22" fmla="*/ 144 w 207"/>
                <a:gd name="T23" fmla="*/ 150 h 183"/>
                <a:gd name="T24" fmla="*/ 105 w 207"/>
                <a:gd name="T25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7" h="183">
                  <a:moveTo>
                    <a:pt x="105" y="183"/>
                  </a:moveTo>
                  <a:lnTo>
                    <a:pt x="72" y="156"/>
                  </a:lnTo>
                  <a:lnTo>
                    <a:pt x="18" y="75"/>
                  </a:lnTo>
                  <a:lnTo>
                    <a:pt x="0" y="24"/>
                  </a:lnTo>
                  <a:lnTo>
                    <a:pt x="18" y="12"/>
                  </a:lnTo>
                  <a:lnTo>
                    <a:pt x="54" y="0"/>
                  </a:lnTo>
                  <a:lnTo>
                    <a:pt x="117" y="0"/>
                  </a:lnTo>
                  <a:lnTo>
                    <a:pt x="165" y="6"/>
                  </a:lnTo>
                  <a:lnTo>
                    <a:pt x="201" y="15"/>
                  </a:lnTo>
                  <a:lnTo>
                    <a:pt x="207" y="39"/>
                  </a:lnTo>
                  <a:lnTo>
                    <a:pt x="186" y="75"/>
                  </a:lnTo>
                  <a:lnTo>
                    <a:pt x="144" y="150"/>
                  </a:lnTo>
                  <a:lnTo>
                    <a:pt x="105" y="1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00"/>
                </a:solidFill>
              </a:endParaRPr>
            </a:p>
          </p:txBody>
        </p:sp>
        <p:pic>
          <p:nvPicPr>
            <p:cNvPr id="146" name="Picture 137"/>
            <p:cNvPicPr>
              <a:picLocks noChangeAspect="1" noChangeArrowheads="1"/>
            </p:cNvPicPr>
            <p:nvPr/>
          </p:nvPicPr>
          <p:blipFill>
            <a:blip r:embed="rId5" cstate="screen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lum bright="-10000" contrast="3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" y="8730"/>
              <a:ext cx="734" cy="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7" name="Freeform 138"/>
          <p:cNvSpPr>
            <a:spLocks noChangeAspect="1"/>
          </p:cNvSpPr>
          <p:nvPr/>
        </p:nvSpPr>
        <p:spPr bwMode="auto">
          <a:xfrm>
            <a:off x="2932111" y="261736"/>
            <a:ext cx="185738" cy="177800"/>
          </a:xfrm>
          <a:custGeom>
            <a:avLst/>
            <a:gdLst>
              <a:gd name="T0" fmla="*/ 105 w 207"/>
              <a:gd name="T1" fmla="*/ 183 h 183"/>
              <a:gd name="T2" fmla="*/ 72 w 207"/>
              <a:gd name="T3" fmla="*/ 156 h 183"/>
              <a:gd name="T4" fmla="*/ 18 w 207"/>
              <a:gd name="T5" fmla="*/ 75 h 183"/>
              <a:gd name="T6" fmla="*/ 0 w 207"/>
              <a:gd name="T7" fmla="*/ 24 h 183"/>
              <a:gd name="T8" fmla="*/ 18 w 207"/>
              <a:gd name="T9" fmla="*/ 12 h 183"/>
              <a:gd name="T10" fmla="*/ 54 w 207"/>
              <a:gd name="T11" fmla="*/ 0 h 183"/>
              <a:gd name="T12" fmla="*/ 117 w 207"/>
              <a:gd name="T13" fmla="*/ 0 h 183"/>
              <a:gd name="T14" fmla="*/ 165 w 207"/>
              <a:gd name="T15" fmla="*/ 6 h 183"/>
              <a:gd name="T16" fmla="*/ 201 w 207"/>
              <a:gd name="T17" fmla="*/ 15 h 183"/>
              <a:gd name="T18" fmla="*/ 207 w 207"/>
              <a:gd name="T19" fmla="*/ 39 h 183"/>
              <a:gd name="T20" fmla="*/ 186 w 207"/>
              <a:gd name="T21" fmla="*/ 75 h 183"/>
              <a:gd name="T22" fmla="*/ 144 w 207"/>
              <a:gd name="T23" fmla="*/ 150 h 183"/>
              <a:gd name="T24" fmla="*/ 105 w 207"/>
              <a:gd name="T25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7" h="183">
                <a:moveTo>
                  <a:pt x="105" y="183"/>
                </a:moveTo>
                <a:lnTo>
                  <a:pt x="72" y="156"/>
                </a:lnTo>
                <a:lnTo>
                  <a:pt x="18" y="75"/>
                </a:lnTo>
                <a:lnTo>
                  <a:pt x="0" y="24"/>
                </a:lnTo>
                <a:lnTo>
                  <a:pt x="18" y="12"/>
                </a:lnTo>
                <a:lnTo>
                  <a:pt x="54" y="0"/>
                </a:lnTo>
                <a:lnTo>
                  <a:pt x="117" y="0"/>
                </a:lnTo>
                <a:lnTo>
                  <a:pt x="165" y="6"/>
                </a:lnTo>
                <a:lnTo>
                  <a:pt x="201" y="15"/>
                </a:lnTo>
                <a:lnTo>
                  <a:pt x="207" y="39"/>
                </a:lnTo>
                <a:lnTo>
                  <a:pt x="186" y="75"/>
                </a:lnTo>
                <a:lnTo>
                  <a:pt x="144" y="150"/>
                </a:lnTo>
                <a:lnTo>
                  <a:pt x="105" y="1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pic>
        <p:nvPicPr>
          <p:cNvPr id="148" name="Picture 139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10000" contrast="3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927349" y="252211"/>
            <a:ext cx="195262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" name="Freeform 140"/>
          <p:cNvSpPr>
            <a:spLocks noChangeAspect="1"/>
          </p:cNvSpPr>
          <p:nvPr/>
        </p:nvSpPr>
        <p:spPr bwMode="auto">
          <a:xfrm>
            <a:off x="5203824" y="6422823"/>
            <a:ext cx="185737" cy="177800"/>
          </a:xfrm>
          <a:custGeom>
            <a:avLst/>
            <a:gdLst>
              <a:gd name="T0" fmla="*/ 105 w 207"/>
              <a:gd name="T1" fmla="*/ 183 h 183"/>
              <a:gd name="T2" fmla="*/ 72 w 207"/>
              <a:gd name="T3" fmla="*/ 156 h 183"/>
              <a:gd name="T4" fmla="*/ 18 w 207"/>
              <a:gd name="T5" fmla="*/ 75 h 183"/>
              <a:gd name="T6" fmla="*/ 0 w 207"/>
              <a:gd name="T7" fmla="*/ 24 h 183"/>
              <a:gd name="T8" fmla="*/ 18 w 207"/>
              <a:gd name="T9" fmla="*/ 12 h 183"/>
              <a:gd name="T10" fmla="*/ 54 w 207"/>
              <a:gd name="T11" fmla="*/ 0 h 183"/>
              <a:gd name="T12" fmla="*/ 117 w 207"/>
              <a:gd name="T13" fmla="*/ 0 h 183"/>
              <a:gd name="T14" fmla="*/ 165 w 207"/>
              <a:gd name="T15" fmla="*/ 6 h 183"/>
              <a:gd name="T16" fmla="*/ 201 w 207"/>
              <a:gd name="T17" fmla="*/ 15 h 183"/>
              <a:gd name="T18" fmla="*/ 207 w 207"/>
              <a:gd name="T19" fmla="*/ 39 h 183"/>
              <a:gd name="T20" fmla="*/ 186 w 207"/>
              <a:gd name="T21" fmla="*/ 75 h 183"/>
              <a:gd name="T22" fmla="*/ 144 w 207"/>
              <a:gd name="T23" fmla="*/ 150 h 183"/>
              <a:gd name="T24" fmla="*/ 105 w 207"/>
              <a:gd name="T25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7" h="183">
                <a:moveTo>
                  <a:pt x="105" y="183"/>
                </a:moveTo>
                <a:lnTo>
                  <a:pt x="72" y="156"/>
                </a:lnTo>
                <a:lnTo>
                  <a:pt x="18" y="75"/>
                </a:lnTo>
                <a:lnTo>
                  <a:pt x="0" y="24"/>
                </a:lnTo>
                <a:lnTo>
                  <a:pt x="18" y="12"/>
                </a:lnTo>
                <a:lnTo>
                  <a:pt x="54" y="0"/>
                </a:lnTo>
                <a:lnTo>
                  <a:pt x="117" y="0"/>
                </a:lnTo>
                <a:lnTo>
                  <a:pt x="165" y="6"/>
                </a:lnTo>
                <a:lnTo>
                  <a:pt x="201" y="15"/>
                </a:lnTo>
                <a:lnTo>
                  <a:pt x="207" y="39"/>
                </a:lnTo>
                <a:lnTo>
                  <a:pt x="186" y="75"/>
                </a:lnTo>
                <a:lnTo>
                  <a:pt x="144" y="150"/>
                </a:lnTo>
                <a:lnTo>
                  <a:pt x="105" y="1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pic>
        <p:nvPicPr>
          <p:cNvPr id="150" name="Picture 141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10000" contrast="3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199061" y="6413298"/>
            <a:ext cx="195263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" name="AutoShape 142"/>
          <p:cNvSpPr>
            <a:spLocks noChangeAspect="1"/>
          </p:cNvSpPr>
          <p:nvPr/>
        </p:nvSpPr>
        <p:spPr bwMode="auto">
          <a:xfrm>
            <a:off x="5291136" y="3812973"/>
            <a:ext cx="120650" cy="1135063"/>
          </a:xfrm>
          <a:prstGeom prst="leftBrace">
            <a:avLst>
              <a:gd name="adj1" fmla="val 122128"/>
              <a:gd name="adj2" fmla="val 52843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152" name="Freeform 143"/>
          <p:cNvSpPr>
            <a:spLocks noChangeAspect="1"/>
          </p:cNvSpPr>
          <p:nvPr/>
        </p:nvSpPr>
        <p:spPr bwMode="auto">
          <a:xfrm>
            <a:off x="2922586" y="2957311"/>
            <a:ext cx="187325" cy="177800"/>
          </a:xfrm>
          <a:custGeom>
            <a:avLst/>
            <a:gdLst>
              <a:gd name="T0" fmla="*/ 105 w 207"/>
              <a:gd name="T1" fmla="*/ 183 h 183"/>
              <a:gd name="T2" fmla="*/ 72 w 207"/>
              <a:gd name="T3" fmla="*/ 156 h 183"/>
              <a:gd name="T4" fmla="*/ 18 w 207"/>
              <a:gd name="T5" fmla="*/ 75 h 183"/>
              <a:gd name="T6" fmla="*/ 0 w 207"/>
              <a:gd name="T7" fmla="*/ 24 h 183"/>
              <a:gd name="T8" fmla="*/ 18 w 207"/>
              <a:gd name="T9" fmla="*/ 12 h 183"/>
              <a:gd name="T10" fmla="*/ 54 w 207"/>
              <a:gd name="T11" fmla="*/ 0 h 183"/>
              <a:gd name="T12" fmla="*/ 117 w 207"/>
              <a:gd name="T13" fmla="*/ 0 h 183"/>
              <a:gd name="T14" fmla="*/ 165 w 207"/>
              <a:gd name="T15" fmla="*/ 6 h 183"/>
              <a:gd name="T16" fmla="*/ 201 w 207"/>
              <a:gd name="T17" fmla="*/ 15 h 183"/>
              <a:gd name="T18" fmla="*/ 207 w 207"/>
              <a:gd name="T19" fmla="*/ 39 h 183"/>
              <a:gd name="T20" fmla="*/ 186 w 207"/>
              <a:gd name="T21" fmla="*/ 75 h 183"/>
              <a:gd name="T22" fmla="*/ 144 w 207"/>
              <a:gd name="T23" fmla="*/ 150 h 183"/>
              <a:gd name="T24" fmla="*/ 105 w 207"/>
              <a:gd name="T25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7" h="183">
                <a:moveTo>
                  <a:pt x="105" y="183"/>
                </a:moveTo>
                <a:lnTo>
                  <a:pt x="72" y="156"/>
                </a:lnTo>
                <a:lnTo>
                  <a:pt x="18" y="75"/>
                </a:lnTo>
                <a:lnTo>
                  <a:pt x="0" y="24"/>
                </a:lnTo>
                <a:lnTo>
                  <a:pt x="18" y="12"/>
                </a:lnTo>
                <a:lnTo>
                  <a:pt x="54" y="0"/>
                </a:lnTo>
                <a:lnTo>
                  <a:pt x="117" y="0"/>
                </a:lnTo>
                <a:lnTo>
                  <a:pt x="165" y="6"/>
                </a:lnTo>
                <a:lnTo>
                  <a:pt x="201" y="15"/>
                </a:lnTo>
                <a:lnTo>
                  <a:pt x="207" y="39"/>
                </a:lnTo>
                <a:lnTo>
                  <a:pt x="186" y="75"/>
                </a:lnTo>
                <a:lnTo>
                  <a:pt x="144" y="150"/>
                </a:lnTo>
                <a:lnTo>
                  <a:pt x="105" y="1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pic>
        <p:nvPicPr>
          <p:cNvPr id="153" name="Picture 144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10000" contrast="3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917824" y="2947786"/>
            <a:ext cx="195262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" name="Freeform 145"/>
          <p:cNvSpPr>
            <a:spLocks noChangeAspect="1"/>
          </p:cNvSpPr>
          <p:nvPr/>
        </p:nvSpPr>
        <p:spPr bwMode="auto">
          <a:xfrm>
            <a:off x="2578099" y="3368473"/>
            <a:ext cx="188912" cy="125413"/>
          </a:xfrm>
          <a:custGeom>
            <a:avLst/>
            <a:gdLst>
              <a:gd name="T0" fmla="*/ 192 w 378"/>
              <a:gd name="T1" fmla="*/ 223 h 233"/>
              <a:gd name="T2" fmla="*/ 118 w 378"/>
              <a:gd name="T3" fmla="*/ 230 h 233"/>
              <a:gd name="T4" fmla="*/ 33 w 378"/>
              <a:gd name="T5" fmla="*/ 91 h 233"/>
              <a:gd name="T6" fmla="*/ 0 w 378"/>
              <a:gd name="T7" fmla="*/ 29 h 233"/>
              <a:gd name="T8" fmla="*/ 33 w 378"/>
              <a:gd name="T9" fmla="*/ 15 h 233"/>
              <a:gd name="T10" fmla="*/ 99 w 378"/>
              <a:gd name="T11" fmla="*/ 0 h 233"/>
              <a:gd name="T12" fmla="*/ 214 w 378"/>
              <a:gd name="T13" fmla="*/ 0 h 233"/>
              <a:gd name="T14" fmla="*/ 301 w 378"/>
              <a:gd name="T15" fmla="*/ 7 h 233"/>
              <a:gd name="T16" fmla="*/ 367 w 378"/>
              <a:gd name="T17" fmla="*/ 18 h 233"/>
              <a:gd name="T18" fmla="*/ 378 w 378"/>
              <a:gd name="T19" fmla="*/ 48 h 233"/>
              <a:gd name="T20" fmla="*/ 349 w 378"/>
              <a:gd name="T21" fmla="*/ 107 h 233"/>
              <a:gd name="T22" fmla="*/ 295 w 378"/>
              <a:gd name="T23" fmla="*/ 218 h 233"/>
              <a:gd name="T24" fmla="*/ 259 w 378"/>
              <a:gd name="T25" fmla="*/ 230 h 233"/>
              <a:gd name="T26" fmla="*/ 229 w 378"/>
              <a:gd name="T27" fmla="*/ 233 h 233"/>
              <a:gd name="T28" fmla="*/ 192 w 378"/>
              <a:gd name="T29" fmla="*/ 223 h 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78" h="233">
                <a:moveTo>
                  <a:pt x="192" y="223"/>
                </a:moveTo>
                <a:lnTo>
                  <a:pt x="118" y="230"/>
                </a:lnTo>
                <a:lnTo>
                  <a:pt x="33" y="91"/>
                </a:lnTo>
                <a:lnTo>
                  <a:pt x="0" y="29"/>
                </a:lnTo>
                <a:lnTo>
                  <a:pt x="33" y="15"/>
                </a:lnTo>
                <a:lnTo>
                  <a:pt x="99" y="0"/>
                </a:lnTo>
                <a:lnTo>
                  <a:pt x="214" y="0"/>
                </a:lnTo>
                <a:lnTo>
                  <a:pt x="301" y="7"/>
                </a:lnTo>
                <a:lnTo>
                  <a:pt x="367" y="18"/>
                </a:lnTo>
                <a:lnTo>
                  <a:pt x="378" y="48"/>
                </a:lnTo>
                <a:lnTo>
                  <a:pt x="349" y="107"/>
                </a:lnTo>
                <a:lnTo>
                  <a:pt x="295" y="218"/>
                </a:lnTo>
                <a:lnTo>
                  <a:pt x="259" y="230"/>
                </a:lnTo>
                <a:lnTo>
                  <a:pt x="229" y="233"/>
                </a:lnTo>
                <a:lnTo>
                  <a:pt x="192" y="2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pic>
        <p:nvPicPr>
          <p:cNvPr id="155" name="Picture 146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10000" contrast="3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79686" y="3325611"/>
            <a:ext cx="196850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" name="Freeform 147"/>
          <p:cNvSpPr>
            <a:spLocks noChangeAspect="1"/>
          </p:cNvSpPr>
          <p:nvPr/>
        </p:nvSpPr>
        <p:spPr bwMode="auto">
          <a:xfrm>
            <a:off x="1868486" y="4711498"/>
            <a:ext cx="187325" cy="125413"/>
          </a:xfrm>
          <a:custGeom>
            <a:avLst/>
            <a:gdLst>
              <a:gd name="T0" fmla="*/ 192 w 378"/>
              <a:gd name="T1" fmla="*/ 223 h 233"/>
              <a:gd name="T2" fmla="*/ 118 w 378"/>
              <a:gd name="T3" fmla="*/ 230 h 233"/>
              <a:gd name="T4" fmla="*/ 33 w 378"/>
              <a:gd name="T5" fmla="*/ 91 h 233"/>
              <a:gd name="T6" fmla="*/ 0 w 378"/>
              <a:gd name="T7" fmla="*/ 29 h 233"/>
              <a:gd name="T8" fmla="*/ 33 w 378"/>
              <a:gd name="T9" fmla="*/ 15 h 233"/>
              <a:gd name="T10" fmla="*/ 99 w 378"/>
              <a:gd name="T11" fmla="*/ 0 h 233"/>
              <a:gd name="T12" fmla="*/ 214 w 378"/>
              <a:gd name="T13" fmla="*/ 0 h 233"/>
              <a:gd name="T14" fmla="*/ 301 w 378"/>
              <a:gd name="T15" fmla="*/ 7 h 233"/>
              <a:gd name="T16" fmla="*/ 367 w 378"/>
              <a:gd name="T17" fmla="*/ 18 h 233"/>
              <a:gd name="T18" fmla="*/ 378 w 378"/>
              <a:gd name="T19" fmla="*/ 48 h 233"/>
              <a:gd name="T20" fmla="*/ 349 w 378"/>
              <a:gd name="T21" fmla="*/ 107 h 233"/>
              <a:gd name="T22" fmla="*/ 295 w 378"/>
              <a:gd name="T23" fmla="*/ 218 h 233"/>
              <a:gd name="T24" fmla="*/ 259 w 378"/>
              <a:gd name="T25" fmla="*/ 230 h 233"/>
              <a:gd name="T26" fmla="*/ 229 w 378"/>
              <a:gd name="T27" fmla="*/ 233 h 233"/>
              <a:gd name="T28" fmla="*/ 192 w 378"/>
              <a:gd name="T29" fmla="*/ 223 h 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78" h="233">
                <a:moveTo>
                  <a:pt x="192" y="223"/>
                </a:moveTo>
                <a:lnTo>
                  <a:pt x="118" y="230"/>
                </a:lnTo>
                <a:lnTo>
                  <a:pt x="33" y="91"/>
                </a:lnTo>
                <a:lnTo>
                  <a:pt x="0" y="29"/>
                </a:lnTo>
                <a:lnTo>
                  <a:pt x="33" y="15"/>
                </a:lnTo>
                <a:lnTo>
                  <a:pt x="99" y="0"/>
                </a:lnTo>
                <a:lnTo>
                  <a:pt x="214" y="0"/>
                </a:lnTo>
                <a:lnTo>
                  <a:pt x="301" y="7"/>
                </a:lnTo>
                <a:lnTo>
                  <a:pt x="367" y="18"/>
                </a:lnTo>
                <a:lnTo>
                  <a:pt x="378" y="48"/>
                </a:lnTo>
                <a:lnTo>
                  <a:pt x="349" y="107"/>
                </a:lnTo>
                <a:lnTo>
                  <a:pt x="295" y="218"/>
                </a:lnTo>
                <a:lnTo>
                  <a:pt x="259" y="230"/>
                </a:lnTo>
                <a:lnTo>
                  <a:pt x="229" y="233"/>
                </a:lnTo>
                <a:lnTo>
                  <a:pt x="192" y="2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pic>
        <p:nvPicPr>
          <p:cNvPr id="157" name="Picture 148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10000" contrast="3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863724" y="4684511"/>
            <a:ext cx="195262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" name="Rectangle 149"/>
          <p:cNvSpPr>
            <a:spLocks noChangeAspect="1" noChangeArrowheads="1"/>
          </p:cNvSpPr>
          <p:nvPr/>
        </p:nvSpPr>
        <p:spPr bwMode="auto">
          <a:xfrm>
            <a:off x="261567" y="228199"/>
            <a:ext cx="739775" cy="590550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da-DK" altLang="ru-RU" sz="1000" dirty="0">
              <a:solidFill>
                <a:srgbClr val="000000"/>
              </a:solidFill>
              <a:latin typeface="Times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1000" dirty="0">
                <a:solidFill>
                  <a:srgbClr val="000000"/>
                </a:solidFill>
                <a:latin typeface="Times"/>
              </a:rPr>
              <a:t>Færøerne</a:t>
            </a:r>
            <a:endParaRPr lang="da-DK" altLang="ru-RU" sz="2400" b="1" dirty="0">
              <a:solidFill>
                <a:srgbClr val="000000"/>
              </a:solidFill>
              <a:latin typeface="Times"/>
            </a:endParaRPr>
          </a:p>
        </p:txBody>
      </p:sp>
      <p:sp>
        <p:nvSpPr>
          <p:cNvPr id="159" name="Freeform 150"/>
          <p:cNvSpPr>
            <a:spLocks noChangeAspect="1"/>
          </p:cNvSpPr>
          <p:nvPr/>
        </p:nvSpPr>
        <p:spPr bwMode="auto">
          <a:xfrm>
            <a:off x="590549" y="579236"/>
            <a:ext cx="185737" cy="177800"/>
          </a:xfrm>
          <a:custGeom>
            <a:avLst/>
            <a:gdLst>
              <a:gd name="T0" fmla="*/ 105 w 207"/>
              <a:gd name="T1" fmla="*/ 183 h 183"/>
              <a:gd name="T2" fmla="*/ 72 w 207"/>
              <a:gd name="T3" fmla="*/ 156 h 183"/>
              <a:gd name="T4" fmla="*/ 18 w 207"/>
              <a:gd name="T5" fmla="*/ 75 h 183"/>
              <a:gd name="T6" fmla="*/ 0 w 207"/>
              <a:gd name="T7" fmla="*/ 24 h 183"/>
              <a:gd name="T8" fmla="*/ 18 w 207"/>
              <a:gd name="T9" fmla="*/ 12 h 183"/>
              <a:gd name="T10" fmla="*/ 54 w 207"/>
              <a:gd name="T11" fmla="*/ 0 h 183"/>
              <a:gd name="T12" fmla="*/ 117 w 207"/>
              <a:gd name="T13" fmla="*/ 0 h 183"/>
              <a:gd name="T14" fmla="*/ 165 w 207"/>
              <a:gd name="T15" fmla="*/ 6 h 183"/>
              <a:gd name="T16" fmla="*/ 201 w 207"/>
              <a:gd name="T17" fmla="*/ 15 h 183"/>
              <a:gd name="T18" fmla="*/ 207 w 207"/>
              <a:gd name="T19" fmla="*/ 39 h 183"/>
              <a:gd name="T20" fmla="*/ 186 w 207"/>
              <a:gd name="T21" fmla="*/ 75 h 183"/>
              <a:gd name="T22" fmla="*/ 144 w 207"/>
              <a:gd name="T23" fmla="*/ 150 h 183"/>
              <a:gd name="T24" fmla="*/ 105 w 207"/>
              <a:gd name="T25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7" h="183">
                <a:moveTo>
                  <a:pt x="105" y="183"/>
                </a:moveTo>
                <a:lnTo>
                  <a:pt x="72" y="156"/>
                </a:lnTo>
                <a:lnTo>
                  <a:pt x="18" y="75"/>
                </a:lnTo>
                <a:lnTo>
                  <a:pt x="0" y="24"/>
                </a:lnTo>
                <a:lnTo>
                  <a:pt x="18" y="12"/>
                </a:lnTo>
                <a:lnTo>
                  <a:pt x="54" y="0"/>
                </a:lnTo>
                <a:lnTo>
                  <a:pt x="117" y="0"/>
                </a:lnTo>
                <a:lnTo>
                  <a:pt x="165" y="6"/>
                </a:lnTo>
                <a:lnTo>
                  <a:pt x="201" y="15"/>
                </a:lnTo>
                <a:lnTo>
                  <a:pt x="207" y="39"/>
                </a:lnTo>
                <a:lnTo>
                  <a:pt x="186" y="75"/>
                </a:lnTo>
                <a:lnTo>
                  <a:pt x="144" y="150"/>
                </a:lnTo>
                <a:lnTo>
                  <a:pt x="105" y="1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pic>
        <p:nvPicPr>
          <p:cNvPr id="160" name="Picture 151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10000" contrast="3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85786" y="569711"/>
            <a:ext cx="195263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" name="Freeform 152"/>
          <p:cNvSpPr>
            <a:spLocks noChangeAspect="1"/>
          </p:cNvSpPr>
          <p:nvPr/>
        </p:nvSpPr>
        <p:spPr bwMode="auto">
          <a:xfrm>
            <a:off x="2236786" y="5948161"/>
            <a:ext cx="187325" cy="177800"/>
          </a:xfrm>
          <a:custGeom>
            <a:avLst/>
            <a:gdLst>
              <a:gd name="T0" fmla="*/ 105 w 207"/>
              <a:gd name="T1" fmla="*/ 183 h 183"/>
              <a:gd name="T2" fmla="*/ 72 w 207"/>
              <a:gd name="T3" fmla="*/ 156 h 183"/>
              <a:gd name="T4" fmla="*/ 18 w 207"/>
              <a:gd name="T5" fmla="*/ 75 h 183"/>
              <a:gd name="T6" fmla="*/ 0 w 207"/>
              <a:gd name="T7" fmla="*/ 24 h 183"/>
              <a:gd name="T8" fmla="*/ 18 w 207"/>
              <a:gd name="T9" fmla="*/ 12 h 183"/>
              <a:gd name="T10" fmla="*/ 54 w 207"/>
              <a:gd name="T11" fmla="*/ 0 h 183"/>
              <a:gd name="T12" fmla="*/ 117 w 207"/>
              <a:gd name="T13" fmla="*/ 0 h 183"/>
              <a:gd name="T14" fmla="*/ 165 w 207"/>
              <a:gd name="T15" fmla="*/ 6 h 183"/>
              <a:gd name="T16" fmla="*/ 201 w 207"/>
              <a:gd name="T17" fmla="*/ 15 h 183"/>
              <a:gd name="T18" fmla="*/ 207 w 207"/>
              <a:gd name="T19" fmla="*/ 39 h 183"/>
              <a:gd name="T20" fmla="*/ 186 w 207"/>
              <a:gd name="T21" fmla="*/ 75 h 183"/>
              <a:gd name="T22" fmla="*/ 144 w 207"/>
              <a:gd name="T23" fmla="*/ 150 h 183"/>
              <a:gd name="T24" fmla="*/ 105 w 207"/>
              <a:gd name="T25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7" h="183">
                <a:moveTo>
                  <a:pt x="105" y="183"/>
                </a:moveTo>
                <a:lnTo>
                  <a:pt x="72" y="156"/>
                </a:lnTo>
                <a:lnTo>
                  <a:pt x="18" y="75"/>
                </a:lnTo>
                <a:lnTo>
                  <a:pt x="0" y="24"/>
                </a:lnTo>
                <a:lnTo>
                  <a:pt x="18" y="12"/>
                </a:lnTo>
                <a:lnTo>
                  <a:pt x="54" y="0"/>
                </a:lnTo>
                <a:lnTo>
                  <a:pt x="117" y="0"/>
                </a:lnTo>
                <a:lnTo>
                  <a:pt x="165" y="6"/>
                </a:lnTo>
                <a:lnTo>
                  <a:pt x="201" y="15"/>
                </a:lnTo>
                <a:lnTo>
                  <a:pt x="207" y="39"/>
                </a:lnTo>
                <a:lnTo>
                  <a:pt x="186" y="75"/>
                </a:lnTo>
                <a:lnTo>
                  <a:pt x="144" y="150"/>
                </a:lnTo>
                <a:lnTo>
                  <a:pt x="105" y="1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pic>
        <p:nvPicPr>
          <p:cNvPr id="162" name="Picture 153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10000" contrast="3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233611" y="5938636"/>
            <a:ext cx="193675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" name="Freeform 154"/>
          <p:cNvSpPr>
            <a:spLocks noChangeAspect="1"/>
          </p:cNvSpPr>
          <p:nvPr/>
        </p:nvSpPr>
        <p:spPr bwMode="auto">
          <a:xfrm>
            <a:off x="4802186" y="383973"/>
            <a:ext cx="696913" cy="681038"/>
          </a:xfrm>
          <a:custGeom>
            <a:avLst/>
            <a:gdLst>
              <a:gd name="T0" fmla="*/ 733 w 1415"/>
              <a:gd name="T1" fmla="*/ 1273 h 1273"/>
              <a:gd name="T2" fmla="*/ 502 w 1415"/>
              <a:gd name="T3" fmla="*/ 1067 h 1273"/>
              <a:gd name="T4" fmla="*/ 180 w 1415"/>
              <a:gd name="T5" fmla="*/ 604 h 1273"/>
              <a:gd name="T6" fmla="*/ 0 w 1415"/>
              <a:gd name="T7" fmla="*/ 206 h 1273"/>
              <a:gd name="T8" fmla="*/ 13 w 1415"/>
              <a:gd name="T9" fmla="*/ 116 h 1273"/>
              <a:gd name="T10" fmla="*/ 142 w 1415"/>
              <a:gd name="T11" fmla="*/ 51 h 1273"/>
              <a:gd name="T12" fmla="*/ 695 w 1415"/>
              <a:gd name="T13" fmla="*/ 0 h 1273"/>
              <a:gd name="T14" fmla="*/ 1312 w 1415"/>
              <a:gd name="T15" fmla="*/ 64 h 1273"/>
              <a:gd name="T16" fmla="*/ 1376 w 1415"/>
              <a:gd name="T17" fmla="*/ 141 h 1273"/>
              <a:gd name="T18" fmla="*/ 1415 w 1415"/>
              <a:gd name="T19" fmla="*/ 244 h 1273"/>
              <a:gd name="T20" fmla="*/ 1183 w 1415"/>
              <a:gd name="T21" fmla="*/ 694 h 1273"/>
              <a:gd name="T22" fmla="*/ 926 w 1415"/>
              <a:gd name="T23" fmla="*/ 1093 h 1273"/>
              <a:gd name="T24" fmla="*/ 733 w 1415"/>
              <a:gd name="T25" fmla="*/ 1273 h 1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15" h="1273">
                <a:moveTo>
                  <a:pt x="733" y="1273"/>
                </a:moveTo>
                <a:lnTo>
                  <a:pt x="502" y="1067"/>
                </a:lnTo>
                <a:lnTo>
                  <a:pt x="180" y="604"/>
                </a:lnTo>
                <a:lnTo>
                  <a:pt x="0" y="206"/>
                </a:lnTo>
                <a:lnTo>
                  <a:pt x="13" y="116"/>
                </a:lnTo>
                <a:lnTo>
                  <a:pt x="142" y="51"/>
                </a:lnTo>
                <a:lnTo>
                  <a:pt x="695" y="0"/>
                </a:lnTo>
                <a:lnTo>
                  <a:pt x="1312" y="64"/>
                </a:lnTo>
                <a:lnTo>
                  <a:pt x="1376" y="141"/>
                </a:lnTo>
                <a:lnTo>
                  <a:pt x="1415" y="244"/>
                </a:lnTo>
                <a:lnTo>
                  <a:pt x="1183" y="694"/>
                </a:lnTo>
                <a:lnTo>
                  <a:pt x="926" y="1093"/>
                </a:lnTo>
                <a:lnTo>
                  <a:pt x="733" y="12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pic>
        <p:nvPicPr>
          <p:cNvPr id="164" name="Picture 155"/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81549" y="360161"/>
            <a:ext cx="887412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5" name="Group 156"/>
          <p:cNvGrpSpPr>
            <a:grpSpLocks noChangeAspect="1"/>
          </p:cNvGrpSpPr>
          <p:nvPr/>
        </p:nvGrpSpPr>
        <p:grpSpPr bwMode="auto">
          <a:xfrm>
            <a:off x="1865311" y="4840086"/>
            <a:ext cx="195263" cy="192087"/>
            <a:chOff x="3634" y="10446"/>
            <a:chExt cx="369" cy="337"/>
          </a:xfrm>
        </p:grpSpPr>
        <p:sp>
          <p:nvSpPr>
            <p:cNvPr id="166" name="Freeform 157"/>
            <p:cNvSpPr>
              <a:spLocks noChangeAspect="1"/>
            </p:cNvSpPr>
            <p:nvPr/>
          </p:nvSpPr>
          <p:spPr bwMode="auto">
            <a:xfrm>
              <a:off x="3643" y="10462"/>
              <a:ext cx="353" cy="312"/>
            </a:xfrm>
            <a:custGeom>
              <a:avLst/>
              <a:gdLst>
                <a:gd name="T0" fmla="*/ 105 w 207"/>
                <a:gd name="T1" fmla="*/ 183 h 183"/>
                <a:gd name="T2" fmla="*/ 72 w 207"/>
                <a:gd name="T3" fmla="*/ 156 h 183"/>
                <a:gd name="T4" fmla="*/ 18 w 207"/>
                <a:gd name="T5" fmla="*/ 75 h 183"/>
                <a:gd name="T6" fmla="*/ 0 w 207"/>
                <a:gd name="T7" fmla="*/ 24 h 183"/>
                <a:gd name="T8" fmla="*/ 18 w 207"/>
                <a:gd name="T9" fmla="*/ 12 h 183"/>
                <a:gd name="T10" fmla="*/ 54 w 207"/>
                <a:gd name="T11" fmla="*/ 0 h 183"/>
                <a:gd name="T12" fmla="*/ 117 w 207"/>
                <a:gd name="T13" fmla="*/ 0 h 183"/>
                <a:gd name="T14" fmla="*/ 165 w 207"/>
                <a:gd name="T15" fmla="*/ 6 h 183"/>
                <a:gd name="T16" fmla="*/ 201 w 207"/>
                <a:gd name="T17" fmla="*/ 15 h 183"/>
                <a:gd name="T18" fmla="*/ 207 w 207"/>
                <a:gd name="T19" fmla="*/ 39 h 183"/>
                <a:gd name="T20" fmla="*/ 186 w 207"/>
                <a:gd name="T21" fmla="*/ 75 h 183"/>
                <a:gd name="T22" fmla="*/ 144 w 207"/>
                <a:gd name="T23" fmla="*/ 150 h 183"/>
                <a:gd name="T24" fmla="*/ 105 w 207"/>
                <a:gd name="T25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7" h="183">
                  <a:moveTo>
                    <a:pt x="105" y="183"/>
                  </a:moveTo>
                  <a:lnTo>
                    <a:pt x="72" y="156"/>
                  </a:lnTo>
                  <a:lnTo>
                    <a:pt x="18" y="75"/>
                  </a:lnTo>
                  <a:lnTo>
                    <a:pt x="0" y="24"/>
                  </a:lnTo>
                  <a:lnTo>
                    <a:pt x="18" y="12"/>
                  </a:lnTo>
                  <a:lnTo>
                    <a:pt x="54" y="0"/>
                  </a:lnTo>
                  <a:lnTo>
                    <a:pt x="117" y="0"/>
                  </a:lnTo>
                  <a:lnTo>
                    <a:pt x="165" y="6"/>
                  </a:lnTo>
                  <a:lnTo>
                    <a:pt x="201" y="15"/>
                  </a:lnTo>
                  <a:lnTo>
                    <a:pt x="207" y="39"/>
                  </a:lnTo>
                  <a:lnTo>
                    <a:pt x="186" y="75"/>
                  </a:lnTo>
                  <a:lnTo>
                    <a:pt x="144" y="150"/>
                  </a:lnTo>
                  <a:lnTo>
                    <a:pt x="105" y="1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00"/>
                </a:solidFill>
              </a:endParaRPr>
            </a:p>
          </p:txBody>
        </p:sp>
        <p:pic>
          <p:nvPicPr>
            <p:cNvPr id="167" name="Picture 158"/>
            <p:cNvPicPr>
              <a:picLocks noChangeAspect="1" noChangeArrowheads="1"/>
            </p:cNvPicPr>
            <p:nvPr/>
          </p:nvPicPr>
          <p:blipFill>
            <a:blip r:embed="rId5" cstate="screen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lum bright="-10000" contrast="3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4" y="10446"/>
              <a:ext cx="369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8" name="Text Box 159"/>
          <p:cNvSpPr txBox="1">
            <a:spLocks noChangeAspect="1" noChangeArrowheads="1"/>
          </p:cNvSpPr>
          <p:nvPr/>
        </p:nvSpPr>
        <p:spPr bwMode="auto">
          <a:xfrm>
            <a:off x="2311399" y="2719186"/>
            <a:ext cx="465137" cy="11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800">
                <a:solidFill>
                  <a:srgbClr val="000000"/>
                </a:solidFill>
                <a:latin typeface="Times"/>
              </a:rPr>
              <a:t>Randers</a:t>
            </a:r>
            <a:endParaRPr lang="da-DK" altLang="ru-RU" sz="2400" b="1">
              <a:solidFill>
                <a:srgbClr val="000000"/>
              </a:solidFill>
              <a:latin typeface="Times"/>
            </a:endParaRPr>
          </a:p>
        </p:txBody>
      </p:sp>
      <p:sp>
        <p:nvSpPr>
          <p:cNvPr id="169" name="Freeform 160"/>
          <p:cNvSpPr>
            <a:spLocks noChangeAspect="1"/>
          </p:cNvSpPr>
          <p:nvPr/>
        </p:nvSpPr>
        <p:spPr bwMode="auto">
          <a:xfrm>
            <a:off x="2578099" y="3501823"/>
            <a:ext cx="187325" cy="165100"/>
          </a:xfrm>
          <a:custGeom>
            <a:avLst/>
            <a:gdLst>
              <a:gd name="T0" fmla="*/ 105 w 207"/>
              <a:gd name="T1" fmla="*/ 183 h 183"/>
              <a:gd name="T2" fmla="*/ 72 w 207"/>
              <a:gd name="T3" fmla="*/ 156 h 183"/>
              <a:gd name="T4" fmla="*/ 18 w 207"/>
              <a:gd name="T5" fmla="*/ 75 h 183"/>
              <a:gd name="T6" fmla="*/ 0 w 207"/>
              <a:gd name="T7" fmla="*/ 24 h 183"/>
              <a:gd name="T8" fmla="*/ 18 w 207"/>
              <a:gd name="T9" fmla="*/ 12 h 183"/>
              <a:gd name="T10" fmla="*/ 54 w 207"/>
              <a:gd name="T11" fmla="*/ 0 h 183"/>
              <a:gd name="T12" fmla="*/ 117 w 207"/>
              <a:gd name="T13" fmla="*/ 0 h 183"/>
              <a:gd name="T14" fmla="*/ 165 w 207"/>
              <a:gd name="T15" fmla="*/ 6 h 183"/>
              <a:gd name="T16" fmla="*/ 201 w 207"/>
              <a:gd name="T17" fmla="*/ 15 h 183"/>
              <a:gd name="T18" fmla="*/ 207 w 207"/>
              <a:gd name="T19" fmla="*/ 39 h 183"/>
              <a:gd name="T20" fmla="*/ 186 w 207"/>
              <a:gd name="T21" fmla="*/ 75 h 183"/>
              <a:gd name="T22" fmla="*/ 144 w 207"/>
              <a:gd name="T23" fmla="*/ 150 h 183"/>
              <a:gd name="T24" fmla="*/ 105 w 207"/>
              <a:gd name="T25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7" h="183">
                <a:moveTo>
                  <a:pt x="105" y="183"/>
                </a:moveTo>
                <a:lnTo>
                  <a:pt x="72" y="156"/>
                </a:lnTo>
                <a:lnTo>
                  <a:pt x="18" y="75"/>
                </a:lnTo>
                <a:lnTo>
                  <a:pt x="0" y="24"/>
                </a:lnTo>
                <a:lnTo>
                  <a:pt x="18" y="12"/>
                </a:lnTo>
                <a:lnTo>
                  <a:pt x="54" y="0"/>
                </a:lnTo>
                <a:lnTo>
                  <a:pt x="117" y="0"/>
                </a:lnTo>
                <a:lnTo>
                  <a:pt x="165" y="6"/>
                </a:lnTo>
                <a:lnTo>
                  <a:pt x="201" y="15"/>
                </a:lnTo>
                <a:lnTo>
                  <a:pt x="207" y="39"/>
                </a:lnTo>
                <a:lnTo>
                  <a:pt x="186" y="75"/>
                </a:lnTo>
                <a:lnTo>
                  <a:pt x="144" y="150"/>
                </a:lnTo>
                <a:lnTo>
                  <a:pt x="105" y="1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pic>
        <p:nvPicPr>
          <p:cNvPr id="170" name="Picture 161"/>
          <p:cNvPicPr>
            <a:picLocks noChangeAspect="1" noChangeArrowheads="1"/>
          </p:cNvPicPr>
          <p:nvPr/>
        </p:nvPicPr>
        <p:blipFill>
          <a:blip r:embed="rId10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10000" contrast="3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73336" y="3492298"/>
            <a:ext cx="195263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1" name="Group 162"/>
          <p:cNvGrpSpPr>
            <a:grpSpLocks/>
          </p:cNvGrpSpPr>
          <p:nvPr/>
        </p:nvGrpSpPr>
        <p:grpSpPr bwMode="auto">
          <a:xfrm>
            <a:off x="4456111" y="5632248"/>
            <a:ext cx="195263" cy="192088"/>
            <a:chOff x="3980" y="3488"/>
            <a:chExt cx="133" cy="121"/>
          </a:xfrm>
        </p:grpSpPr>
        <p:sp>
          <p:nvSpPr>
            <p:cNvPr id="172" name="Freeform 163"/>
            <p:cNvSpPr>
              <a:spLocks noChangeAspect="1"/>
            </p:cNvSpPr>
            <p:nvPr/>
          </p:nvSpPr>
          <p:spPr bwMode="auto">
            <a:xfrm>
              <a:off x="3983" y="3494"/>
              <a:ext cx="127" cy="112"/>
            </a:xfrm>
            <a:custGeom>
              <a:avLst/>
              <a:gdLst>
                <a:gd name="T0" fmla="*/ 105 w 207"/>
                <a:gd name="T1" fmla="*/ 183 h 183"/>
                <a:gd name="T2" fmla="*/ 72 w 207"/>
                <a:gd name="T3" fmla="*/ 156 h 183"/>
                <a:gd name="T4" fmla="*/ 18 w 207"/>
                <a:gd name="T5" fmla="*/ 75 h 183"/>
                <a:gd name="T6" fmla="*/ 0 w 207"/>
                <a:gd name="T7" fmla="*/ 24 h 183"/>
                <a:gd name="T8" fmla="*/ 18 w 207"/>
                <a:gd name="T9" fmla="*/ 12 h 183"/>
                <a:gd name="T10" fmla="*/ 54 w 207"/>
                <a:gd name="T11" fmla="*/ 0 h 183"/>
                <a:gd name="T12" fmla="*/ 117 w 207"/>
                <a:gd name="T13" fmla="*/ 0 h 183"/>
                <a:gd name="T14" fmla="*/ 165 w 207"/>
                <a:gd name="T15" fmla="*/ 6 h 183"/>
                <a:gd name="T16" fmla="*/ 201 w 207"/>
                <a:gd name="T17" fmla="*/ 15 h 183"/>
                <a:gd name="T18" fmla="*/ 207 w 207"/>
                <a:gd name="T19" fmla="*/ 39 h 183"/>
                <a:gd name="T20" fmla="*/ 186 w 207"/>
                <a:gd name="T21" fmla="*/ 75 h 183"/>
                <a:gd name="T22" fmla="*/ 144 w 207"/>
                <a:gd name="T23" fmla="*/ 150 h 183"/>
                <a:gd name="T24" fmla="*/ 105 w 207"/>
                <a:gd name="T25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7" h="183">
                  <a:moveTo>
                    <a:pt x="105" y="183"/>
                  </a:moveTo>
                  <a:lnTo>
                    <a:pt x="72" y="156"/>
                  </a:lnTo>
                  <a:lnTo>
                    <a:pt x="18" y="75"/>
                  </a:lnTo>
                  <a:lnTo>
                    <a:pt x="0" y="24"/>
                  </a:lnTo>
                  <a:lnTo>
                    <a:pt x="18" y="12"/>
                  </a:lnTo>
                  <a:lnTo>
                    <a:pt x="54" y="0"/>
                  </a:lnTo>
                  <a:lnTo>
                    <a:pt x="117" y="0"/>
                  </a:lnTo>
                  <a:lnTo>
                    <a:pt x="165" y="6"/>
                  </a:lnTo>
                  <a:lnTo>
                    <a:pt x="201" y="15"/>
                  </a:lnTo>
                  <a:lnTo>
                    <a:pt x="207" y="39"/>
                  </a:lnTo>
                  <a:lnTo>
                    <a:pt x="186" y="75"/>
                  </a:lnTo>
                  <a:lnTo>
                    <a:pt x="144" y="150"/>
                  </a:lnTo>
                  <a:lnTo>
                    <a:pt x="105" y="1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00"/>
                </a:solidFill>
              </a:endParaRPr>
            </a:p>
          </p:txBody>
        </p:sp>
        <p:pic>
          <p:nvPicPr>
            <p:cNvPr id="173" name="Picture 164"/>
            <p:cNvPicPr>
              <a:picLocks noChangeAspect="1" noChangeArrowheads="1"/>
            </p:cNvPicPr>
            <p:nvPr/>
          </p:nvPicPr>
          <p:blipFill>
            <a:blip r:embed="rId5" cstate="screen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lum bright="-10000" contrast="3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0" y="3488"/>
              <a:ext cx="133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" name="Text Box 165"/>
          <p:cNvSpPr txBox="1">
            <a:spLocks noChangeAspect="1" noChangeArrowheads="1"/>
          </p:cNvSpPr>
          <p:nvPr/>
        </p:nvSpPr>
        <p:spPr bwMode="auto">
          <a:xfrm>
            <a:off x="4252911" y="5511598"/>
            <a:ext cx="59055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800">
                <a:solidFill>
                  <a:srgbClr val="000000"/>
                </a:solidFill>
                <a:latin typeface="Times"/>
              </a:rPr>
              <a:t>Vordingborg</a:t>
            </a:r>
            <a:endParaRPr lang="da-DK" altLang="ru-RU" sz="2400" b="1">
              <a:solidFill>
                <a:srgbClr val="000000"/>
              </a:solidFill>
              <a:latin typeface="Times"/>
            </a:endParaRPr>
          </a:p>
        </p:txBody>
      </p:sp>
      <p:grpSp>
        <p:nvGrpSpPr>
          <p:cNvPr id="175" name="Group 166"/>
          <p:cNvGrpSpPr>
            <a:grpSpLocks/>
          </p:cNvGrpSpPr>
          <p:nvPr/>
        </p:nvGrpSpPr>
        <p:grpSpPr bwMode="auto">
          <a:xfrm>
            <a:off x="2498724" y="3587548"/>
            <a:ext cx="193675" cy="192088"/>
            <a:chOff x="2644" y="2200"/>
            <a:chExt cx="133" cy="121"/>
          </a:xfrm>
        </p:grpSpPr>
        <p:sp>
          <p:nvSpPr>
            <p:cNvPr id="176" name="Freeform 167"/>
            <p:cNvSpPr>
              <a:spLocks noChangeAspect="1"/>
            </p:cNvSpPr>
            <p:nvPr/>
          </p:nvSpPr>
          <p:spPr bwMode="auto">
            <a:xfrm>
              <a:off x="2647" y="2206"/>
              <a:ext cx="127" cy="112"/>
            </a:xfrm>
            <a:custGeom>
              <a:avLst/>
              <a:gdLst>
                <a:gd name="T0" fmla="*/ 105 w 207"/>
                <a:gd name="T1" fmla="*/ 183 h 183"/>
                <a:gd name="T2" fmla="*/ 72 w 207"/>
                <a:gd name="T3" fmla="*/ 156 h 183"/>
                <a:gd name="T4" fmla="*/ 18 w 207"/>
                <a:gd name="T5" fmla="*/ 75 h 183"/>
                <a:gd name="T6" fmla="*/ 0 w 207"/>
                <a:gd name="T7" fmla="*/ 24 h 183"/>
                <a:gd name="T8" fmla="*/ 18 w 207"/>
                <a:gd name="T9" fmla="*/ 12 h 183"/>
                <a:gd name="T10" fmla="*/ 54 w 207"/>
                <a:gd name="T11" fmla="*/ 0 h 183"/>
                <a:gd name="T12" fmla="*/ 117 w 207"/>
                <a:gd name="T13" fmla="*/ 0 h 183"/>
                <a:gd name="T14" fmla="*/ 165 w 207"/>
                <a:gd name="T15" fmla="*/ 6 h 183"/>
                <a:gd name="T16" fmla="*/ 201 w 207"/>
                <a:gd name="T17" fmla="*/ 15 h 183"/>
                <a:gd name="T18" fmla="*/ 207 w 207"/>
                <a:gd name="T19" fmla="*/ 39 h 183"/>
                <a:gd name="T20" fmla="*/ 186 w 207"/>
                <a:gd name="T21" fmla="*/ 75 h 183"/>
                <a:gd name="T22" fmla="*/ 144 w 207"/>
                <a:gd name="T23" fmla="*/ 150 h 183"/>
                <a:gd name="T24" fmla="*/ 105 w 207"/>
                <a:gd name="T25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7" h="183">
                  <a:moveTo>
                    <a:pt x="105" y="183"/>
                  </a:moveTo>
                  <a:lnTo>
                    <a:pt x="72" y="156"/>
                  </a:lnTo>
                  <a:lnTo>
                    <a:pt x="18" y="75"/>
                  </a:lnTo>
                  <a:lnTo>
                    <a:pt x="0" y="24"/>
                  </a:lnTo>
                  <a:lnTo>
                    <a:pt x="18" y="12"/>
                  </a:lnTo>
                  <a:lnTo>
                    <a:pt x="54" y="0"/>
                  </a:lnTo>
                  <a:lnTo>
                    <a:pt x="117" y="0"/>
                  </a:lnTo>
                  <a:lnTo>
                    <a:pt x="165" y="6"/>
                  </a:lnTo>
                  <a:lnTo>
                    <a:pt x="201" y="15"/>
                  </a:lnTo>
                  <a:lnTo>
                    <a:pt x="207" y="39"/>
                  </a:lnTo>
                  <a:lnTo>
                    <a:pt x="186" y="75"/>
                  </a:lnTo>
                  <a:lnTo>
                    <a:pt x="144" y="150"/>
                  </a:lnTo>
                  <a:lnTo>
                    <a:pt x="105" y="1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00"/>
                </a:solidFill>
              </a:endParaRPr>
            </a:p>
          </p:txBody>
        </p:sp>
        <p:pic>
          <p:nvPicPr>
            <p:cNvPr id="177" name="Picture 168"/>
            <p:cNvPicPr>
              <a:picLocks noChangeAspect="1" noChangeArrowheads="1"/>
            </p:cNvPicPr>
            <p:nvPr/>
          </p:nvPicPr>
          <p:blipFill>
            <a:blip r:embed="rId5" cstate="screen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lum bright="-10000" contrast="3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4" y="2200"/>
              <a:ext cx="133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8" name="Group 169"/>
          <p:cNvGrpSpPr>
            <a:grpSpLocks noChangeAspect="1"/>
          </p:cNvGrpSpPr>
          <p:nvPr/>
        </p:nvGrpSpPr>
        <p:grpSpPr bwMode="auto">
          <a:xfrm>
            <a:off x="2351086" y="3674861"/>
            <a:ext cx="195263" cy="193675"/>
            <a:chOff x="724" y="8730"/>
            <a:chExt cx="734" cy="669"/>
          </a:xfrm>
        </p:grpSpPr>
        <p:sp>
          <p:nvSpPr>
            <p:cNvPr id="179" name="Freeform 170"/>
            <p:cNvSpPr>
              <a:spLocks noChangeAspect="1"/>
            </p:cNvSpPr>
            <p:nvPr/>
          </p:nvSpPr>
          <p:spPr bwMode="auto">
            <a:xfrm>
              <a:off x="741" y="8761"/>
              <a:ext cx="703" cy="621"/>
            </a:xfrm>
            <a:custGeom>
              <a:avLst/>
              <a:gdLst>
                <a:gd name="T0" fmla="*/ 105 w 207"/>
                <a:gd name="T1" fmla="*/ 183 h 183"/>
                <a:gd name="T2" fmla="*/ 72 w 207"/>
                <a:gd name="T3" fmla="*/ 156 h 183"/>
                <a:gd name="T4" fmla="*/ 18 w 207"/>
                <a:gd name="T5" fmla="*/ 75 h 183"/>
                <a:gd name="T6" fmla="*/ 0 w 207"/>
                <a:gd name="T7" fmla="*/ 24 h 183"/>
                <a:gd name="T8" fmla="*/ 18 w 207"/>
                <a:gd name="T9" fmla="*/ 12 h 183"/>
                <a:gd name="T10" fmla="*/ 54 w 207"/>
                <a:gd name="T11" fmla="*/ 0 h 183"/>
                <a:gd name="T12" fmla="*/ 117 w 207"/>
                <a:gd name="T13" fmla="*/ 0 h 183"/>
                <a:gd name="T14" fmla="*/ 165 w 207"/>
                <a:gd name="T15" fmla="*/ 6 h 183"/>
                <a:gd name="T16" fmla="*/ 201 w 207"/>
                <a:gd name="T17" fmla="*/ 15 h 183"/>
                <a:gd name="T18" fmla="*/ 207 w 207"/>
                <a:gd name="T19" fmla="*/ 39 h 183"/>
                <a:gd name="T20" fmla="*/ 186 w 207"/>
                <a:gd name="T21" fmla="*/ 75 h 183"/>
                <a:gd name="T22" fmla="*/ 144 w 207"/>
                <a:gd name="T23" fmla="*/ 150 h 183"/>
                <a:gd name="T24" fmla="*/ 105 w 207"/>
                <a:gd name="T25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7" h="183">
                  <a:moveTo>
                    <a:pt x="105" y="183"/>
                  </a:moveTo>
                  <a:lnTo>
                    <a:pt x="72" y="156"/>
                  </a:lnTo>
                  <a:lnTo>
                    <a:pt x="18" y="75"/>
                  </a:lnTo>
                  <a:lnTo>
                    <a:pt x="0" y="24"/>
                  </a:lnTo>
                  <a:lnTo>
                    <a:pt x="18" y="12"/>
                  </a:lnTo>
                  <a:lnTo>
                    <a:pt x="54" y="0"/>
                  </a:lnTo>
                  <a:lnTo>
                    <a:pt x="117" y="0"/>
                  </a:lnTo>
                  <a:lnTo>
                    <a:pt x="165" y="6"/>
                  </a:lnTo>
                  <a:lnTo>
                    <a:pt x="201" y="15"/>
                  </a:lnTo>
                  <a:lnTo>
                    <a:pt x="207" y="39"/>
                  </a:lnTo>
                  <a:lnTo>
                    <a:pt x="186" y="75"/>
                  </a:lnTo>
                  <a:lnTo>
                    <a:pt x="144" y="150"/>
                  </a:lnTo>
                  <a:lnTo>
                    <a:pt x="105" y="1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00"/>
                </a:solidFill>
              </a:endParaRPr>
            </a:p>
          </p:txBody>
        </p:sp>
        <p:pic>
          <p:nvPicPr>
            <p:cNvPr id="180" name="Picture 171"/>
            <p:cNvPicPr>
              <a:picLocks noChangeAspect="1" noChangeArrowheads="1"/>
            </p:cNvPicPr>
            <p:nvPr/>
          </p:nvPicPr>
          <p:blipFill>
            <a:blip r:embed="rId7" cstate="screen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lum bright="-10000" contrast="3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" y="8730"/>
              <a:ext cx="734" cy="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1" name="Text Box 172"/>
          <p:cNvSpPr txBox="1">
            <a:spLocks noChangeAspect="1" noChangeArrowheads="1"/>
          </p:cNvSpPr>
          <p:nvPr/>
        </p:nvSpPr>
        <p:spPr bwMode="auto">
          <a:xfrm>
            <a:off x="2341561" y="3841548"/>
            <a:ext cx="361950" cy="1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800">
                <a:solidFill>
                  <a:srgbClr val="000000"/>
                </a:solidFill>
                <a:latin typeface="Times"/>
              </a:rPr>
              <a:t>Hørning</a:t>
            </a:r>
            <a:endParaRPr lang="da-DK" altLang="ru-RU" sz="2400" b="1">
              <a:solidFill>
                <a:srgbClr val="000000"/>
              </a:solidFill>
              <a:latin typeface="Times"/>
            </a:endParaRPr>
          </a:p>
        </p:txBody>
      </p:sp>
      <p:sp>
        <p:nvSpPr>
          <p:cNvPr id="182" name="Text Box 173"/>
          <p:cNvSpPr txBox="1">
            <a:spLocks noChangeAspect="1" noChangeArrowheads="1"/>
          </p:cNvSpPr>
          <p:nvPr/>
        </p:nvSpPr>
        <p:spPr bwMode="auto">
          <a:xfrm>
            <a:off x="2590799" y="3670098"/>
            <a:ext cx="404812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800">
                <a:solidFill>
                  <a:srgbClr val="000000"/>
                </a:solidFill>
                <a:latin typeface="Times"/>
              </a:rPr>
              <a:t>Åbyhøj</a:t>
            </a:r>
            <a:endParaRPr lang="da-DK" altLang="ru-RU" sz="2400" b="1">
              <a:solidFill>
                <a:srgbClr val="000000"/>
              </a:solidFill>
              <a:latin typeface="Times"/>
            </a:endParaRPr>
          </a:p>
        </p:txBody>
      </p:sp>
      <p:sp>
        <p:nvSpPr>
          <p:cNvPr id="183" name="Freeform 174"/>
          <p:cNvSpPr>
            <a:spLocks noChangeAspect="1"/>
          </p:cNvSpPr>
          <p:nvPr/>
        </p:nvSpPr>
        <p:spPr bwMode="auto">
          <a:xfrm>
            <a:off x="2454274" y="2835073"/>
            <a:ext cx="187325" cy="177800"/>
          </a:xfrm>
          <a:custGeom>
            <a:avLst/>
            <a:gdLst>
              <a:gd name="T0" fmla="*/ 105 w 207"/>
              <a:gd name="T1" fmla="*/ 183 h 183"/>
              <a:gd name="T2" fmla="*/ 72 w 207"/>
              <a:gd name="T3" fmla="*/ 156 h 183"/>
              <a:gd name="T4" fmla="*/ 18 w 207"/>
              <a:gd name="T5" fmla="*/ 75 h 183"/>
              <a:gd name="T6" fmla="*/ 0 w 207"/>
              <a:gd name="T7" fmla="*/ 24 h 183"/>
              <a:gd name="T8" fmla="*/ 18 w 207"/>
              <a:gd name="T9" fmla="*/ 12 h 183"/>
              <a:gd name="T10" fmla="*/ 54 w 207"/>
              <a:gd name="T11" fmla="*/ 0 h 183"/>
              <a:gd name="T12" fmla="*/ 117 w 207"/>
              <a:gd name="T13" fmla="*/ 0 h 183"/>
              <a:gd name="T14" fmla="*/ 165 w 207"/>
              <a:gd name="T15" fmla="*/ 6 h 183"/>
              <a:gd name="T16" fmla="*/ 201 w 207"/>
              <a:gd name="T17" fmla="*/ 15 h 183"/>
              <a:gd name="T18" fmla="*/ 207 w 207"/>
              <a:gd name="T19" fmla="*/ 39 h 183"/>
              <a:gd name="T20" fmla="*/ 186 w 207"/>
              <a:gd name="T21" fmla="*/ 75 h 183"/>
              <a:gd name="T22" fmla="*/ 144 w 207"/>
              <a:gd name="T23" fmla="*/ 150 h 183"/>
              <a:gd name="T24" fmla="*/ 105 w 207"/>
              <a:gd name="T25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7" h="183">
                <a:moveTo>
                  <a:pt x="105" y="183"/>
                </a:moveTo>
                <a:lnTo>
                  <a:pt x="72" y="156"/>
                </a:lnTo>
                <a:lnTo>
                  <a:pt x="18" y="75"/>
                </a:lnTo>
                <a:lnTo>
                  <a:pt x="0" y="24"/>
                </a:lnTo>
                <a:lnTo>
                  <a:pt x="18" y="12"/>
                </a:lnTo>
                <a:lnTo>
                  <a:pt x="54" y="0"/>
                </a:lnTo>
                <a:lnTo>
                  <a:pt x="117" y="0"/>
                </a:lnTo>
                <a:lnTo>
                  <a:pt x="165" y="6"/>
                </a:lnTo>
                <a:lnTo>
                  <a:pt x="201" y="15"/>
                </a:lnTo>
                <a:lnTo>
                  <a:pt x="207" y="39"/>
                </a:lnTo>
                <a:lnTo>
                  <a:pt x="186" y="75"/>
                </a:lnTo>
                <a:lnTo>
                  <a:pt x="144" y="150"/>
                </a:lnTo>
                <a:lnTo>
                  <a:pt x="105" y="1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pic>
        <p:nvPicPr>
          <p:cNvPr id="184" name="Picture 175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10000" contrast="3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452686" y="2828723"/>
            <a:ext cx="196850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" name="Text Box 176"/>
          <p:cNvSpPr txBox="1">
            <a:spLocks noChangeAspect="1" noChangeArrowheads="1"/>
          </p:cNvSpPr>
          <p:nvPr/>
        </p:nvSpPr>
        <p:spPr bwMode="auto">
          <a:xfrm>
            <a:off x="1450974" y="1422198"/>
            <a:ext cx="59055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800">
                <a:solidFill>
                  <a:srgbClr val="000000"/>
                </a:solidFill>
                <a:latin typeface="Times"/>
              </a:rPr>
              <a:t>Fjerristlev</a:t>
            </a:r>
            <a:endParaRPr lang="da-DK" altLang="ru-RU" sz="2400" b="1">
              <a:solidFill>
                <a:srgbClr val="000000"/>
              </a:solidFill>
              <a:latin typeface="Times"/>
            </a:endParaRPr>
          </a:p>
        </p:txBody>
      </p:sp>
      <p:sp>
        <p:nvSpPr>
          <p:cNvPr id="186" name="Text Box 177"/>
          <p:cNvSpPr txBox="1">
            <a:spLocks noChangeAspect="1" noChangeArrowheads="1"/>
          </p:cNvSpPr>
          <p:nvPr/>
        </p:nvSpPr>
        <p:spPr bwMode="auto">
          <a:xfrm>
            <a:off x="2568574" y="1330123"/>
            <a:ext cx="59055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800">
                <a:solidFill>
                  <a:srgbClr val="000000"/>
                </a:solidFill>
                <a:latin typeface="Times"/>
              </a:rPr>
              <a:t>Dronninglund</a:t>
            </a:r>
            <a:endParaRPr lang="da-DK" altLang="ru-RU" sz="2400" b="1">
              <a:solidFill>
                <a:srgbClr val="000000"/>
              </a:solidFill>
              <a:latin typeface="Times"/>
            </a:endParaRPr>
          </a:p>
        </p:txBody>
      </p:sp>
      <p:sp>
        <p:nvSpPr>
          <p:cNvPr id="187" name="Text Box 178"/>
          <p:cNvSpPr txBox="1">
            <a:spLocks noChangeAspect="1" noChangeArrowheads="1"/>
          </p:cNvSpPr>
          <p:nvPr/>
        </p:nvSpPr>
        <p:spPr bwMode="auto">
          <a:xfrm>
            <a:off x="2136774" y="1538086"/>
            <a:ext cx="468312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800">
                <a:solidFill>
                  <a:srgbClr val="000000"/>
                </a:solidFill>
                <a:latin typeface="Times"/>
              </a:rPr>
              <a:t>Ålborg </a:t>
            </a:r>
            <a:endParaRPr lang="da-DK" altLang="ru-RU" sz="2400" b="1">
              <a:solidFill>
                <a:srgbClr val="000000"/>
              </a:solidFill>
              <a:latin typeface="Times"/>
            </a:endParaRPr>
          </a:p>
        </p:txBody>
      </p:sp>
      <p:sp>
        <p:nvSpPr>
          <p:cNvPr id="188" name="Text Box 179"/>
          <p:cNvSpPr txBox="1">
            <a:spLocks noChangeAspect="1" noChangeArrowheads="1"/>
          </p:cNvSpPr>
          <p:nvPr/>
        </p:nvSpPr>
        <p:spPr bwMode="auto">
          <a:xfrm>
            <a:off x="866774" y="1696836"/>
            <a:ext cx="59055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ru-RU" sz="800">
                <a:solidFill>
                  <a:srgbClr val="000000"/>
                </a:solidFill>
                <a:latin typeface="Times"/>
              </a:rPr>
              <a:t>Thisted</a:t>
            </a:r>
            <a:endParaRPr lang="da-DK" altLang="ru-RU" sz="2400" b="1">
              <a:solidFill>
                <a:srgbClr val="000000"/>
              </a:solidFill>
              <a:latin typeface="Times"/>
            </a:endParaRPr>
          </a:p>
        </p:txBody>
      </p:sp>
      <p:sp>
        <p:nvSpPr>
          <p:cNvPr id="189" name="Freeform 180"/>
          <p:cNvSpPr>
            <a:spLocks noChangeAspect="1"/>
          </p:cNvSpPr>
          <p:nvPr/>
        </p:nvSpPr>
        <p:spPr bwMode="auto">
          <a:xfrm>
            <a:off x="2271711" y="1649211"/>
            <a:ext cx="187325" cy="179387"/>
          </a:xfrm>
          <a:custGeom>
            <a:avLst/>
            <a:gdLst>
              <a:gd name="T0" fmla="*/ 105 w 207"/>
              <a:gd name="T1" fmla="*/ 183 h 183"/>
              <a:gd name="T2" fmla="*/ 72 w 207"/>
              <a:gd name="T3" fmla="*/ 156 h 183"/>
              <a:gd name="T4" fmla="*/ 18 w 207"/>
              <a:gd name="T5" fmla="*/ 75 h 183"/>
              <a:gd name="T6" fmla="*/ 0 w 207"/>
              <a:gd name="T7" fmla="*/ 24 h 183"/>
              <a:gd name="T8" fmla="*/ 18 w 207"/>
              <a:gd name="T9" fmla="*/ 12 h 183"/>
              <a:gd name="T10" fmla="*/ 54 w 207"/>
              <a:gd name="T11" fmla="*/ 0 h 183"/>
              <a:gd name="T12" fmla="*/ 117 w 207"/>
              <a:gd name="T13" fmla="*/ 0 h 183"/>
              <a:gd name="T14" fmla="*/ 165 w 207"/>
              <a:gd name="T15" fmla="*/ 6 h 183"/>
              <a:gd name="T16" fmla="*/ 201 w 207"/>
              <a:gd name="T17" fmla="*/ 15 h 183"/>
              <a:gd name="T18" fmla="*/ 207 w 207"/>
              <a:gd name="T19" fmla="*/ 39 h 183"/>
              <a:gd name="T20" fmla="*/ 186 w 207"/>
              <a:gd name="T21" fmla="*/ 75 h 183"/>
              <a:gd name="T22" fmla="*/ 144 w 207"/>
              <a:gd name="T23" fmla="*/ 150 h 183"/>
              <a:gd name="T24" fmla="*/ 105 w 207"/>
              <a:gd name="T25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7" h="183">
                <a:moveTo>
                  <a:pt x="105" y="183"/>
                </a:moveTo>
                <a:lnTo>
                  <a:pt x="72" y="156"/>
                </a:lnTo>
                <a:lnTo>
                  <a:pt x="18" y="75"/>
                </a:lnTo>
                <a:lnTo>
                  <a:pt x="0" y="24"/>
                </a:lnTo>
                <a:lnTo>
                  <a:pt x="18" y="12"/>
                </a:lnTo>
                <a:lnTo>
                  <a:pt x="54" y="0"/>
                </a:lnTo>
                <a:lnTo>
                  <a:pt x="117" y="0"/>
                </a:lnTo>
                <a:lnTo>
                  <a:pt x="165" y="6"/>
                </a:lnTo>
                <a:lnTo>
                  <a:pt x="201" y="15"/>
                </a:lnTo>
                <a:lnTo>
                  <a:pt x="207" y="39"/>
                </a:lnTo>
                <a:lnTo>
                  <a:pt x="186" y="75"/>
                </a:lnTo>
                <a:lnTo>
                  <a:pt x="144" y="150"/>
                </a:lnTo>
                <a:lnTo>
                  <a:pt x="105" y="1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pic>
        <p:nvPicPr>
          <p:cNvPr id="190" name="Picture 181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10000" contrast="3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268536" y="1641273"/>
            <a:ext cx="193675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" name="Freeform 182"/>
          <p:cNvSpPr>
            <a:spLocks noChangeAspect="1"/>
          </p:cNvSpPr>
          <p:nvPr/>
        </p:nvSpPr>
        <p:spPr bwMode="auto">
          <a:xfrm>
            <a:off x="1643061" y="1546023"/>
            <a:ext cx="187325" cy="177800"/>
          </a:xfrm>
          <a:custGeom>
            <a:avLst/>
            <a:gdLst>
              <a:gd name="T0" fmla="*/ 105 w 207"/>
              <a:gd name="T1" fmla="*/ 183 h 183"/>
              <a:gd name="T2" fmla="*/ 72 w 207"/>
              <a:gd name="T3" fmla="*/ 156 h 183"/>
              <a:gd name="T4" fmla="*/ 18 w 207"/>
              <a:gd name="T5" fmla="*/ 75 h 183"/>
              <a:gd name="T6" fmla="*/ 0 w 207"/>
              <a:gd name="T7" fmla="*/ 24 h 183"/>
              <a:gd name="T8" fmla="*/ 18 w 207"/>
              <a:gd name="T9" fmla="*/ 12 h 183"/>
              <a:gd name="T10" fmla="*/ 54 w 207"/>
              <a:gd name="T11" fmla="*/ 0 h 183"/>
              <a:gd name="T12" fmla="*/ 117 w 207"/>
              <a:gd name="T13" fmla="*/ 0 h 183"/>
              <a:gd name="T14" fmla="*/ 165 w 207"/>
              <a:gd name="T15" fmla="*/ 6 h 183"/>
              <a:gd name="T16" fmla="*/ 201 w 207"/>
              <a:gd name="T17" fmla="*/ 15 h 183"/>
              <a:gd name="T18" fmla="*/ 207 w 207"/>
              <a:gd name="T19" fmla="*/ 39 h 183"/>
              <a:gd name="T20" fmla="*/ 186 w 207"/>
              <a:gd name="T21" fmla="*/ 75 h 183"/>
              <a:gd name="T22" fmla="*/ 144 w 207"/>
              <a:gd name="T23" fmla="*/ 150 h 183"/>
              <a:gd name="T24" fmla="*/ 105 w 207"/>
              <a:gd name="T25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7" h="183">
                <a:moveTo>
                  <a:pt x="105" y="183"/>
                </a:moveTo>
                <a:lnTo>
                  <a:pt x="72" y="156"/>
                </a:lnTo>
                <a:lnTo>
                  <a:pt x="18" y="75"/>
                </a:lnTo>
                <a:lnTo>
                  <a:pt x="0" y="24"/>
                </a:lnTo>
                <a:lnTo>
                  <a:pt x="18" y="12"/>
                </a:lnTo>
                <a:lnTo>
                  <a:pt x="54" y="0"/>
                </a:lnTo>
                <a:lnTo>
                  <a:pt x="117" y="0"/>
                </a:lnTo>
                <a:lnTo>
                  <a:pt x="165" y="6"/>
                </a:lnTo>
                <a:lnTo>
                  <a:pt x="201" y="15"/>
                </a:lnTo>
                <a:lnTo>
                  <a:pt x="207" y="39"/>
                </a:lnTo>
                <a:lnTo>
                  <a:pt x="186" y="75"/>
                </a:lnTo>
                <a:lnTo>
                  <a:pt x="144" y="150"/>
                </a:lnTo>
                <a:lnTo>
                  <a:pt x="105" y="1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pic>
        <p:nvPicPr>
          <p:cNvPr id="192" name="Picture 183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10000" contrast="3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638299" y="1536498"/>
            <a:ext cx="195262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" name="Picture 184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10000" contrast="3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22536" y="2287386"/>
            <a:ext cx="195263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" name="Picture 185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10000" contrast="3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67011" y="1446011"/>
            <a:ext cx="193675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" name="Freeform 186"/>
          <p:cNvSpPr>
            <a:spLocks noChangeAspect="1"/>
          </p:cNvSpPr>
          <p:nvPr/>
        </p:nvSpPr>
        <p:spPr bwMode="auto">
          <a:xfrm>
            <a:off x="1917699" y="2142923"/>
            <a:ext cx="185737" cy="177800"/>
          </a:xfrm>
          <a:custGeom>
            <a:avLst/>
            <a:gdLst>
              <a:gd name="T0" fmla="*/ 105 w 207"/>
              <a:gd name="T1" fmla="*/ 183 h 183"/>
              <a:gd name="T2" fmla="*/ 72 w 207"/>
              <a:gd name="T3" fmla="*/ 156 h 183"/>
              <a:gd name="T4" fmla="*/ 18 w 207"/>
              <a:gd name="T5" fmla="*/ 75 h 183"/>
              <a:gd name="T6" fmla="*/ 0 w 207"/>
              <a:gd name="T7" fmla="*/ 24 h 183"/>
              <a:gd name="T8" fmla="*/ 18 w 207"/>
              <a:gd name="T9" fmla="*/ 12 h 183"/>
              <a:gd name="T10" fmla="*/ 54 w 207"/>
              <a:gd name="T11" fmla="*/ 0 h 183"/>
              <a:gd name="T12" fmla="*/ 117 w 207"/>
              <a:gd name="T13" fmla="*/ 0 h 183"/>
              <a:gd name="T14" fmla="*/ 165 w 207"/>
              <a:gd name="T15" fmla="*/ 6 h 183"/>
              <a:gd name="T16" fmla="*/ 201 w 207"/>
              <a:gd name="T17" fmla="*/ 15 h 183"/>
              <a:gd name="T18" fmla="*/ 207 w 207"/>
              <a:gd name="T19" fmla="*/ 39 h 183"/>
              <a:gd name="T20" fmla="*/ 186 w 207"/>
              <a:gd name="T21" fmla="*/ 75 h 183"/>
              <a:gd name="T22" fmla="*/ 144 w 207"/>
              <a:gd name="T23" fmla="*/ 150 h 183"/>
              <a:gd name="T24" fmla="*/ 105 w 207"/>
              <a:gd name="T25" fmla="*/ 183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07" h="183">
                <a:moveTo>
                  <a:pt x="105" y="183"/>
                </a:moveTo>
                <a:lnTo>
                  <a:pt x="72" y="156"/>
                </a:lnTo>
                <a:lnTo>
                  <a:pt x="18" y="75"/>
                </a:lnTo>
                <a:lnTo>
                  <a:pt x="0" y="24"/>
                </a:lnTo>
                <a:lnTo>
                  <a:pt x="18" y="12"/>
                </a:lnTo>
                <a:lnTo>
                  <a:pt x="54" y="0"/>
                </a:lnTo>
                <a:lnTo>
                  <a:pt x="117" y="0"/>
                </a:lnTo>
                <a:lnTo>
                  <a:pt x="165" y="6"/>
                </a:lnTo>
                <a:lnTo>
                  <a:pt x="201" y="15"/>
                </a:lnTo>
                <a:lnTo>
                  <a:pt x="207" y="39"/>
                </a:lnTo>
                <a:lnTo>
                  <a:pt x="186" y="75"/>
                </a:lnTo>
                <a:lnTo>
                  <a:pt x="144" y="150"/>
                </a:lnTo>
                <a:lnTo>
                  <a:pt x="105" y="1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pic>
        <p:nvPicPr>
          <p:cNvPr id="196" name="Picture 187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10000" contrast="3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912936" y="2133398"/>
            <a:ext cx="195263" cy="1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7" name="Group 188"/>
          <p:cNvGrpSpPr>
            <a:grpSpLocks noChangeAspect="1"/>
          </p:cNvGrpSpPr>
          <p:nvPr/>
        </p:nvGrpSpPr>
        <p:grpSpPr bwMode="auto">
          <a:xfrm>
            <a:off x="2851149" y="4938511"/>
            <a:ext cx="195262" cy="192087"/>
            <a:chOff x="724" y="8730"/>
            <a:chExt cx="734" cy="669"/>
          </a:xfrm>
        </p:grpSpPr>
        <p:sp>
          <p:nvSpPr>
            <p:cNvPr id="198" name="Freeform 189"/>
            <p:cNvSpPr>
              <a:spLocks noChangeAspect="1"/>
            </p:cNvSpPr>
            <p:nvPr/>
          </p:nvSpPr>
          <p:spPr bwMode="auto">
            <a:xfrm>
              <a:off x="741" y="8761"/>
              <a:ext cx="703" cy="621"/>
            </a:xfrm>
            <a:custGeom>
              <a:avLst/>
              <a:gdLst>
                <a:gd name="T0" fmla="*/ 105 w 207"/>
                <a:gd name="T1" fmla="*/ 183 h 183"/>
                <a:gd name="T2" fmla="*/ 72 w 207"/>
                <a:gd name="T3" fmla="*/ 156 h 183"/>
                <a:gd name="T4" fmla="*/ 18 w 207"/>
                <a:gd name="T5" fmla="*/ 75 h 183"/>
                <a:gd name="T6" fmla="*/ 0 w 207"/>
                <a:gd name="T7" fmla="*/ 24 h 183"/>
                <a:gd name="T8" fmla="*/ 18 w 207"/>
                <a:gd name="T9" fmla="*/ 12 h 183"/>
                <a:gd name="T10" fmla="*/ 54 w 207"/>
                <a:gd name="T11" fmla="*/ 0 h 183"/>
                <a:gd name="T12" fmla="*/ 117 w 207"/>
                <a:gd name="T13" fmla="*/ 0 h 183"/>
                <a:gd name="T14" fmla="*/ 165 w 207"/>
                <a:gd name="T15" fmla="*/ 6 h 183"/>
                <a:gd name="T16" fmla="*/ 201 w 207"/>
                <a:gd name="T17" fmla="*/ 15 h 183"/>
                <a:gd name="T18" fmla="*/ 207 w 207"/>
                <a:gd name="T19" fmla="*/ 39 h 183"/>
                <a:gd name="T20" fmla="*/ 186 w 207"/>
                <a:gd name="T21" fmla="*/ 75 h 183"/>
                <a:gd name="T22" fmla="*/ 144 w 207"/>
                <a:gd name="T23" fmla="*/ 150 h 183"/>
                <a:gd name="T24" fmla="*/ 105 w 207"/>
                <a:gd name="T25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7" h="183">
                  <a:moveTo>
                    <a:pt x="105" y="183"/>
                  </a:moveTo>
                  <a:lnTo>
                    <a:pt x="72" y="156"/>
                  </a:lnTo>
                  <a:lnTo>
                    <a:pt x="18" y="75"/>
                  </a:lnTo>
                  <a:lnTo>
                    <a:pt x="0" y="24"/>
                  </a:lnTo>
                  <a:lnTo>
                    <a:pt x="18" y="12"/>
                  </a:lnTo>
                  <a:lnTo>
                    <a:pt x="54" y="0"/>
                  </a:lnTo>
                  <a:lnTo>
                    <a:pt x="117" y="0"/>
                  </a:lnTo>
                  <a:lnTo>
                    <a:pt x="165" y="6"/>
                  </a:lnTo>
                  <a:lnTo>
                    <a:pt x="201" y="15"/>
                  </a:lnTo>
                  <a:lnTo>
                    <a:pt x="207" y="39"/>
                  </a:lnTo>
                  <a:lnTo>
                    <a:pt x="186" y="75"/>
                  </a:lnTo>
                  <a:lnTo>
                    <a:pt x="144" y="150"/>
                  </a:lnTo>
                  <a:lnTo>
                    <a:pt x="105" y="1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00"/>
                </a:solidFill>
              </a:endParaRPr>
            </a:p>
          </p:txBody>
        </p:sp>
        <p:pic>
          <p:nvPicPr>
            <p:cNvPr id="199" name="Picture 190"/>
            <p:cNvPicPr>
              <a:picLocks noChangeAspect="1" noChangeArrowheads="1"/>
            </p:cNvPicPr>
            <p:nvPr/>
          </p:nvPicPr>
          <p:blipFill>
            <a:blip r:embed="rId5" cstate="screen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lum bright="-10000" contrast="3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" y="8730"/>
              <a:ext cx="734" cy="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3" name="Прямая соединительная линия 2"/>
          <p:cNvCxnSpPr/>
          <p:nvPr/>
        </p:nvCxnSpPr>
        <p:spPr>
          <a:xfrm>
            <a:off x="323528" y="703826"/>
            <a:ext cx="565136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51520" y="6453336"/>
            <a:ext cx="860621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71979" y="254201"/>
            <a:ext cx="54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E20000"/>
                </a:solidFill>
              </a:rPr>
              <a:t>Данные по </a:t>
            </a:r>
            <a:r>
              <a:rPr lang="ru-RU" sz="2800" b="1" dirty="0" err="1">
                <a:solidFill>
                  <a:srgbClr val="E20000"/>
                </a:solidFill>
              </a:rPr>
              <a:t>антикор</a:t>
            </a:r>
            <a:r>
              <a:rPr lang="ru-RU" sz="2800" b="1" dirty="0">
                <a:solidFill>
                  <a:srgbClr val="E20000"/>
                </a:solidFill>
              </a:rPr>
              <a:t> </a:t>
            </a:r>
            <a:endParaRPr lang="en-US" sz="2800" b="1" dirty="0" smtClean="0">
              <a:solidFill>
                <a:srgbClr val="E20000"/>
              </a:solidFill>
            </a:endParaRPr>
          </a:p>
          <a:p>
            <a:r>
              <a:rPr lang="ru-RU" sz="2800" b="1" dirty="0" smtClean="0">
                <a:solidFill>
                  <a:srgbClr val="E20000"/>
                </a:solidFill>
              </a:rPr>
              <a:t>обработк</a:t>
            </a:r>
            <a:r>
              <a:rPr lang="ru-RU" sz="2800" b="1" dirty="0">
                <a:solidFill>
                  <a:srgbClr val="E20000"/>
                </a:solidFill>
              </a:rPr>
              <a:t>е</a:t>
            </a:r>
            <a:r>
              <a:rPr lang="ru-RU" sz="2800" b="1" dirty="0" smtClean="0">
                <a:solidFill>
                  <a:srgbClr val="E20000"/>
                </a:solidFill>
              </a:rPr>
              <a:t> </a:t>
            </a:r>
            <a:r>
              <a:rPr lang="ru-RU" sz="2800" b="1" dirty="0">
                <a:solidFill>
                  <a:srgbClr val="E20000"/>
                </a:solidFill>
              </a:rPr>
              <a:t>DINITROL  в Дании</a:t>
            </a:r>
          </a:p>
        </p:txBody>
      </p:sp>
      <p:pic>
        <p:nvPicPr>
          <p:cNvPr id="2051" name="Picture 3" descr="C:\Users\Sony\Desktop\Dinitrol призентация\логотипы\Логотип DINITROL.wmf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84168" y="294056"/>
            <a:ext cx="2913037" cy="44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00038" y="6465888"/>
            <a:ext cx="86074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 </a:t>
            </a:r>
            <a:r>
              <a:rPr lang="ru-RU" altLang="ru-RU" sz="1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,</a:t>
            </a:r>
            <a:endParaRPr lang="ru-RU" altLang="ru-RU" sz="1200" dirty="0" smtClean="0">
              <a:solidFill>
                <a:srgbClr val="000000"/>
              </a:solidFill>
              <a:latin typeface="Arial" charset="0"/>
              <a:ea typeface="Microsoft YaHei" pitchFamily="3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56176" y="1738904"/>
            <a:ext cx="25922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Кол-во </a:t>
            </a:r>
            <a:r>
              <a:rPr lang="ru-RU" dirty="0" smtClean="0"/>
              <a:t>станций       </a:t>
            </a:r>
            <a:r>
              <a:rPr lang="ru-RU" dirty="0"/>
              <a:t>67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/>
              <a:t>Кол-во </a:t>
            </a:r>
            <a:r>
              <a:rPr lang="ru-RU" dirty="0"/>
              <a:t>обработанных авто </a:t>
            </a:r>
            <a:r>
              <a:rPr lang="ru-RU" dirty="0" smtClean="0"/>
              <a:t>                   80.000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Среднее кол-во авто на станцию    </a:t>
            </a:r>
            <a:r>
              <a:rPr lang="ru-RU" dirty="0" smtClean="0"/>
              <a:t>        200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Средняя цена за </a:t>
            </a:r>
            <a:r>
              <a:rPr lang="ru-RU" dirty="0" smtClean="0"/>
              <a:t>обработку          </a:t>
            </a:r>
            <a:r>
              <a:rPr lang="ru-RU" dirty="0"/>
              <a:t>	</a:t>
            </a:r>
            <a:r>
              <a:rPr lang="ru-RU" dirty="0" smtClean="0"/>
              <a:t>750 </a:t>
            </a:r>
            <a:r>
              <a:rPr lang="ru-RU" dirty="0"/>
              <a:t>€</a:t>
            </a:r>
          </a:p>
        </p:txBody>
      </p:sp>
    </p:spTree>
    <p:extLst>
      <p:ext uri="{BB962C8B-B14F-4D97-AF65-F5344CB8AC3E}">
        <p14:creationId xmlns:p14="http://schemas.microsoft.com/office/powerpoint/2010/main" xmlns="" val="21609743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323528" y="703826"/>
            <a:ext cx="565136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51520" y="6453336"/>
            <a:ext cx="860621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71979" y="254201"/>
            <a:ext cx="54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E20000"/>
                </a:solidFill>
              </a:rPr>
              <a:t>Центр антикоррозионной обработки в Копенгагене (Дания)</a:t>
            </a:r>
            <a:endParaRPr lang="ru-RU" sz="2800" b="1" dirty="0">
              <a:solidFill>
                <a:srgbClr val="E20000"/>
              </a:solidFill>
            </a:endParaRPr>
          </a:p>
        </p:txBody>
      </p:sp>
      <p:pic>
        <p:nvPicPr>
          <p:cNvPr id="2051" name="Picture 3" descr="C:\Users\Sony\Desktop\Dinitrol призентация\логотипы\Логотип DINITROL.wm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84168" y="294056"/>
            <a:ext cx="2913037" cy="44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00038" y="6465888"/>
            <a:ext cx="86074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 </a:t>
            </a:r>
            <a:r>
              <a:rPr lang="ru-RU" altLang="ru-RU" sz="1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,</a:t>
            </a:r>
            <a:endParaRPr lang="ru-RU" altLang="ru-RU" sz="1200" dirty="0" smtClean="0">
              <a:solidFill>
                <a:srgbClr val="000000"/>
              </a:solidFill>
              <a:latin typeface="Arial" charset="0"/>
              <a:ea typeface="Microsoft YaHei" pitchFamily="34" charset="-122"/>
            </a:endParaRPr>
          </a:p>
        </p:txBody>
      </p:sp>
      <p:pic>
        <p:nvPicPr>
          <p:cNvPr id="9" name="Picture 2" descr="Dinitrol Tnder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585554" y="1208308"/>
            <a:ext cx="6061075" cy="492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885758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323850" y="703263"/>
            <a:ext cx="62642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50825" y="6453188"/>
            <a:ext cx="860742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3" name="TextBox 12"/>
          <p:cNvSpPr txBox="1">
            <a:spLocks noChangeArrowheads="1"/>
          </p:cNvSpPr>
          <p:nvPr/>
        </p:nvSpPr>
        <p:spPr bwMode="auto">
          <a:xfrm>
            <a:off x="323850" y="214313"/>
            <a:ext cx="662511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1pPr>
            <a:lvl2pPr eaLnBrk="0"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2pPr>
            <a:lvl3pPr eaLnBrk="0"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3pPr>
            <a:lvl4pPr eaLnBrk="0"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4pPr>
            <a:lvl5pPr eaLnBrk="0"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 smtClean="0">
                <a:solidFill>
                  <a:srgbClr val="E20000"/>
                </a:solidFill>
                <a:latin typeface="Calibri" pitchFamily="34" charset="0"/>
              </a:rPr>
              <a:t>Автомобиль защищен от коррозии</a:t>
            </a:r>
            <a:endParaRPr lang="ru-RU" altLang="ru-RU" sz="2800" b="1" dirty="0">
              <a:solidFill>
                <a:srgbClr val="E20000"/>
              </a:solidFill>
              <a:latin typeface="Calibri" pitchFamily="34" charset="0"/>
            </a:endParaRPr>
          </a:p>
          <a:p>
            <a:pPr eaLnBrk="1" fontAlgn="base">
              <a:spcBef>
                <a:spcPct val="0"/>
              </a:spcBef>
              <a:spcAft>
                <a:spcPct val="0"/>
              </a:spcAft>
            </a:pPr>
            <a:endParaRPr lang="ru-RU" altLang="ru-RU" sz="2800" b="1" dirty="0">
              <a:solidFill>
                <a:srgbClr val="E20000"/>
              </a:solidFill>
              <a:latin typeface="Calibri" pitchFamily="34" charset="0"/>
            </a:endParaRPr>
          </a:p>
          <a:p>
            <a:pPr eaLnBrk="1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 smtClean="0">
                <a:solidFill>
                  <a:srgbClr val="E20000"/>
                </a:solidFill>
                <a:latin typeface="Calibri" pitchFamily="34" charset="0"/>
              </a:rPr>
              <a:t> </a:t>
            </a:r>
          </a:p>
        </p:txBody>
      </p:sp>
      <p:pic>
        <p:nvPicPr>
          <p:cNvPr id="17414" name="Picture 3" descr="C:\Users\Sony\Desktop\Dinitrol призентация\логотипы\Логотип DINITROL.wm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660232" y="339726"/>
            <a:ext cx="2382838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Box 3"/>
          <p:cNvSpPr txBox="1">
            <a:spLocks noChangeArrowheads="1"/>
          </p:cNvSpPr>
          <p:nvPr/>
        </p:nvSpPr>
        <p:spPr bwMode="auto">
          <a:xfrm>
            <a:off x="300038" y="6465888"/>
            <a:ext cx="86074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1200" dirty="0" smtClean="0">
                <a:solidFill>
                  <a:prstClr val="black"/>
                </a:solidFill>
                <a:latin typeface="Arial" charset="0"/>
                <a:ea typeface="Microsoft YaHei" pitchFamily="34" charset="-122"/>
              </a:rPr>
              <a:t> </a:t>
            </a:r>
            <a:r>
              <a:rPr lang="ru-RU" altLang="ru-RU" sz="1200" dirty="0" smtClean="0">
                <a:solidFill>
                  <a:prstClr val="black"/>
                </a:solidFill>
                <a:latin typeface="Arial" charset="0"/>
                <a:ea typeface="Microsoft YaHei" pitchFamily="34" charset="-122"/>
              </a:rPr>
              <a:t>,</a:t>
            </a:r>
            <a:endParaRPr lang="ru-RU" altLang="ru-RU" sz="1200" dirty="0" smtClean="0">
              <a:solidFill>
                <a:prstClr val="black"/>
              </a:solidFill>
              <a:latin typeface="Arial" charset="0"/>
              <a:ea typeface="Microsoft YaHei" pitchFamily="34" charset="-122"/>
            </a:endParaRPr>
          </a:p>
        </p:txBody>
      </p:sp>
      <p:pic>
        <p:nvPicPr>
          <p:cNvPr id="1027" name="Picture 3" descr="C:\Users\Sony\Documents\Dinitrol призентация\Обработка\14-08-2014_08-50-50\в пр.jpe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04436" y="803354"/>
            <a:ext cx="6900202" cy="551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1078254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980728"/>
            <a:ext cx="79928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www.dinol.com</a:t>
            </a:r>
            <a:r>
              <a:rPr lang="en-US" dirty="0" smtClean="0"/>
              <a:t> – </a:t>
            </a:r>
            <a:r>
              <a:rPr lang="ru-RU" dirty="0" smtClean="0"/>
              <a:t>официальный сайт </a:t>
            </a:r>
            <a:r>
              <a:rPr lang="en-US" dirty="0" smtClean="0"/>
              <a:t>DINOL </a:t>
            </a:r>
          </a:p>
          <a:p>
            <a:r>
              <a:rPr lang="en-US" dirty="0" smtClean="0">
                <a:hlinkClick r:id="rId4"/>
              </a:rPr>
              <a:t>www.dinitrol.ru</a:t>
            </a:r>
            <a:r>
              <a:rPr lang="en-US" dirty="0" smtClean="0"/>
              <a:t> – </a:t>
            </a:r>
            <a:r>
              <a:rPr lang="ru-RU" dirty="0" smtClean="0"/>
              <a:t>официальный сайт ЮВК</a:t>
            </a:r>
          </a:p>
          <a:p>
            <a:r>
              <a:rPr lang="en-US" dirty="0" smtClean="0">
                <a:hlinkClick r:id="rId5"/>
              </a:rPr>
              <a:t>www.kimab.com</a:t>
            </a:r>
            <a:r>
              <a:rPr lang="ru-RU" dirty="0" smtClean="0"/>
              <a:t>, </a:t>
            </a:r>
            <a:r>
              <a:rPr lang="en-US" dirty="0" smtClean="0">
                <a:hlinkClick r:id="rId6"/>
              </a:rPr>
              <a:t>www.corr-institute.se/ICP-Materials/web/page.aspx?sid=3293</a:t>
            </a:r>
            <a:r>
              <a:rPr lang="ru-RU" dirty="0" smtClean="0"/>
              <a:t>  </a:t>
            </a:r>
            <a:r>
              <a:rPr lang="ru-RU" dirty="0"/>
              <a:t>– Шведский королевский институт металла и </a:t>
            </a:r>
            <a:r>
              <a:rPr lang="ru-RU" dirty="0" smtClean="0"/>
              <a:t>коррозии</a:t>
            </a:r>
          </a:p>
          <a:p>
            <a:r>
              <a:rPr lang="en-US" dirty="0" smtClean="0">
                <a:hlinkClick r:id="rId7"/>
              </a:rPr>
              <a:t>www.institut-corrosion.fr</a:t>
            </a:r>
            <a:r>
              <a:rPr lang="ru-RU" dirty="0" smtClean="0"/>
              <a:t> – Французский институт коррозии</a:t>
            </a:r>
            <a:endParaRPr lang="ru-RU" dirty="0"/>
          </a:p>
          <a:p>
            <a:r>
              <a:rPr lang="en-US" dirty="0" smtClean="0">
                <a:hlinkClick r:id="rId8"/>
              </a:rPr>
              <a:t>www.vibilagare.se</a:t>
            </a:r>
            <a:r>
              <a:rPr lang="ru-RU" dirty="0" smtClean="0"/>
              <a:t> – Шведский журнал, проводящий независимые исследования</a:t>
            </a:r>
          </a:p>
          <a:p>
            <a:r>
              <a:rPr lang="en-US" dirty="0" smtClean="0">
                <a:hlinkClick r:id="rId9"/>
              </a:rPr>
              <a:t>www.abs-magazine.ru</a:t>
            </a:r>
            <a:r>
              <a:rPr lang="ru-RU" dirty="0" smtClean="0"/>
              <a:t> – журнал АБС-Авто, полезные статьи Натальи </a:t>
            </a:r>
            <a:r>
              <a:rPr lang="ru-RU" dirty="0" err="1" smtClean="0"/>
              <a:t>Буцкой</a:t>
            </a:r>
            <a:r>
              <a:rPr lang="ru-RU" dirty="0"/>
              <a:t> </a:t>
            </a:r>
            <a:r>
              <a:rPr lang="ru-RU" dirty="0" smtClean="0"/>
              <a:t>и Юрия </a:t>
            </a:r>
            <a:r>
              <a:rPr lang="ru-RU" dirty="0" err="1" smtClean="0"/>
              <a:t>Буцкого</a:t>
            </a:r>
            <a:endParaRPr lang="ru-RU" dirty="0"/>
          </a:p>
          <a:p>
            <a:r>
              <a:rPr lang="ru-RU" dirty="0" smtClean="0"/>
              <a:t>Приложения для мобильных устройств</a:t>
            </a:r>
          </a:p>
          <a:p>
            <a:endParaRPr lang="ru-RU" dirty="0"/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323528" y="703826"/>
            <a:ext cx="565136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51520" y="6453336"/>
            <a:ext cx="860621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0038" y="192645"/>
            <a:ext cx="54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E20000"/>
                </a:solidFill>
              </a:rPr>
              <a:t>Полезные ссылки</a:t>
            </a:r>
          </a:p>
        </p:txBody>
      </p:sp>
      <p:pic>
        <p:nvPicPr>
          <p:cNvPr id="2051" name="Picture 3" descr="C:\Users\Sony\Desktop\Dinitrol призентация\логотипы\Логотип DINITROL.wmf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84168" y="294056"/>
            <a:ext cx="2913037" cy="44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00038" y="6465888"/>
            <a:ext cx="86074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 </a:t>
            </a:r>
            <a:r>
              <a:rPr lang="ru-RU" altLang="ru-RU" sz="1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,</a:t>
            </a:r>
            <a:endParaRPr lang="ru-RU" altLang="ru-RU" sz="1200" dirty="0" smtClean="0">
              <a:solidFill>
                <a:srgbClr val="000000"/>
              </a:solidFill>
              <a:latin typeface="Arial" charset="0"/>
              <a:ea typeface="Microsoft YaHei" pitchFamily="34" charset="-122"/>
            </a:endParaRPr>
          </a:p>
        </p:txBody>
      </p:sp>
      <p:pic>
        <p:nvPicPr>
          <p:cNvPr id="25602" name="Picture 2" descr="http://www.ispazio.net/wp-content/uploads/2011/11/apple-android11.jp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285830" y="2924944"/>
            <a:ext cx="900585" cy="60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582464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5906" name="Group 2"/>
          <p:cNvGrpSpPr>
            <a:grpSpLocks/>
          </p:cNvGrpSpPr>
          <p:nvPr/>
        </p:nvGrpSpPr>
        <p:grpSpPr bwMode="auto">
          <a:xfrm>
            <a:off x="2246312" y="592310"/>
            <a:ext cx="5867400" cy="5715000"/>
            <a:chOff x="1152" y="912"/>
            <a:chExt cx="3504" cy="3312"/>
          </a:xfrm>
        </p:grpSpPr>
        <p:sp>
          <p:nvSpPr>
            <p:cNvPr id="635907" name="Freeform 3"/>
            <p:cNvSpPr>
              <a:spLocks/>
            </p:cNvSpPr>
            <p:nvPr/>
          </p:nvSpPr>
          <p:spPr bwMode="auto">
            <a:xfrm>
              <a:off x="1845" y="912"/>
              <a:ext cx="2297" cy="3090"/>
            </a:xfrm>
            <a:custGeom>
              <a:avLst/>
              <a:gdLst>
                <a:gd name="T0" fmla="*/ 1086 w 1925"/>
                <a:gd name="T1" fmla="*/ 165 h 2686"/>
                <a:gd name="T2" fmla="*/ 918 w 1925"/>
                <a:gd name="T3" fmla="*/ 255 h 2686"/>
                <a:gd name="T4" fmla="*/ 870 w 1925"/>
                <a:gd name="T5" fmla="*/ 93 h 2686"/>
                <a:gd name="T6" fmla="*/ 858 w 1925"/>
                <a:gd name="T7" fmla="*/ 290 h 2686"/>
                <a:gd name="T8" fmla="*/ 759 w 1925"/>
                <a:gd name="T9" fmla="*/ 464 h 2686"/>
                <a:gd name="T10" fmla="*/ 635 w 1925"/>
                <a:gd name="T11" fmla="*/ 602 h 2686"/>
                <a:gd name="T12" fmla="*/ 617 w 1925"/>
                <a:gd name="T13" fmla="*/ 725 h 2686"/>
                <a:gd name="T14" fmla="*/ 364 w 1925"/>
                <a:gd name="T15" fmla="*/ 386 h 2686"/>
                <a:gd name="T16" fmla="*/ 714 w 1925"/>
                <a:gd name="T17" fmla="*/ 302 h 2686"/>
                <a:gd name="T18" fmla="*/ 292 w 1925"/>
                <a:gd name="T19" fmla="*/ 243 h 2686"/>
                <a:gd name="T20" fmla="*/ 190 w 1925"/>
                <a:gd name="T21" fmla="*/ 225 h 2686"/>
                <a:gd name="T22" fmla="*/ 200 w 1925"/>
                <a:gd name="T23" fmla="*/ 389 h 2686"/>
                <a:gd name="T24" fmla="*/ 252 w 1925"/>
                <a:gd name="T25" fmla="*/ 656 h 2686"/>
                <a:gd name="T26" fmla="*/ 302 w 1925"/>
                <a:gd name="T27" fmla="*/ 875 h 2686"/>
                <a:gd name="T28" fmla="*/ 208 w 1925"/>
                <a:gd name="T29" fmla="*/ 1017 h 2686"/>
                <a:gd name="T30" fmla="*/ 277 w 1925"/>
                <a:gd name="T31" fmla="*/ 1055 h 2686"/>
                <a:gd name="T32" fmla="*/ 261 w 1925"/>
                <a:gd name="T33" fmla="*/ 1076 h 2686"/>
                <a:gd name="T34" fmla="*/ 221 w 1925"/>
                <a:gd name="T35" fmla="*/ 1159 h 2686"/>
                <a:gd name="T36" fmla="*/ 226 w 1925"/>
                <a:gd name="T37" fmla="*/ 1265 h 2686"/>
                <a:gd name="T38" fmla="*/ 270 w 1925"/>
                <a:gd name="T39" fmla="*/ 1399 h 2686"/>
                <a:gd name="T40" fmla="*/ 212 w 1925"/>
                <a:gd name="T41" fmla="*/ 1489 h 2686"/>
                <a:gd name="T42" fmla="*/ 132 w 1925"/>
                <a:gd name="T43" fmla="*/ 1597 h 2686"/>
                <a:gd name="T44" fmla="*/ 77 w 1925"/>
                <a:gd name="T45" fmla="*/ 1710 h 2686"/>
                <a:gd name="T46" fmla="*/ 102 w 1925"/>
                <a:gd name="T47" fmla="*/ 1902 h 2686"/>
                <a:gd name="T48" fmla="*/ 22 w 1925"/>
                <a:gd name="T49" fmla="*/ 2139 h 2686"/>
                <a:gd name="T50" fmla="*/ 160 w 1925"/>
                <a:gd name="T51" fmla="*/ 2126 h 2686"/>
                <a:gd name="T52" fmla="*/ 294 w 1925"/>
                <a:gd name="T53" fmla="*/ 2117 h 2686"/>
                <a:gd name="T54" fmla="*/ 365 w 1925"/>
                <a:gd name="T55" fmla="*/ 2278 h 2686"/>
                <a:gd name="T56" fmla="*/ 500 w 1925"/>
                <a:gd name="T57" fmla="*/ 2332 h 2686"/>
                <a:gd name="T58" fmla="*/ 520 w 1925"/>
                <a:gd name="T59" fmla="*/ 2287 h 2686"/>
                <a:gd name="T60" fmla="*/ 553 w 1925"/>
                <a:gd name="T61" fmla="*/ 2209 h 2686"/>
                <a:gd name="T62" fmla="*/ 592 w 1925"/>
                <a:gd name="T63" fmla="*/ 2243 h 2686"/>
                <a:gd name="T64" fmla="*/ 629 w 1925"/>
                <a:gd name="T65" fmla="*/ 2289 h 2686"/>
                <a:gd name="T66" fmla="*/ 677 w 1925"/>
                <a:gd name="T67" fmla="*/ 2356 h 2686"/>
                <a:gd name="T68" fmla="*/ 750 w 1925"/>
                <a:gd name="T69" fmla="*/ 2360 h 2686"/>
                <a:gd name="T70" fmla="*/ 852 w 1925"/>
                <a:gd name="T71" fmla="*/ 2297 h 2686"/>
                <a:gd name="T72" fmla="*/ 756 w 1925"/>
                <a:gd name="T73" fmla="*/ 2276 h 2686"/>
                <a:gd name="T74" fmla="*/ 701 w 1925"/>
                <a:gd name="T75" fmla="*/ 2214 h 2686"/>
                <a:gd name="T76" fmla="*/ 1011 w 1925"/>
                <a:gd name="T77" fmla="*/ 2093 h 2686"/>
                <a:gd name="T78" fmla="*/ 933 w 1925"/>
                <a:gd name="T79" fmla="*/ 2222 h 2686"/>
                <a:gd name="T80" fmla="*/ 866 w 1925"/>
                <a:gd name="T81" fmla="*/ 2332 h 2686"/>
                <a:gd name="T82" fmla="*/ 1236 w 1925"/>
                <a:gd name="T83" fmla="*/ 2424 h 2686"/>
                <a:gd name="T84" fmla="*/ 1398 w 1925"/>
                <a:gd name="T85" fmla="*/ 2493 h 2686"/>
                <a:gd name="T86" fmla="*/ 1630 w 1925"/>
                <a:gd name="T87" fmla="*/ 2632 h 2686"/>
                <a:gd name="T88" fmla="*/ 1769 w 1925"/>
                <a:gd name="T89" fmla="*/ 2650 h 2686"/>
                <a:gd name="T90" fmla="*/ 1868 w 1925"/>
                <a:gd name="T91" fmla="*/ 2516 h 2686"/>
                <a:gd name="T92" fmla="*/ 1681 w 1925"/>
                <a:gd name="T93" fmla="*/ 2255 h 2686"/>
                <a:gd name="T94" fmla="*/ 1624 w 1925"/>
                <a:gd name="T95" fmla="*/ 2013 h 2686"/>
                <a:gd name="T96" fmla="*/ 1614 w 1925"/>
                <a:gd name="T97" fmla="*/ 2024 h 2686"/>
                <a:gd name="T98" fmla="*/ 1654 w 1925"/>
                <a:gd name="T99" fmla="*/ 2248 h 2686"/>
                <a:gd name="T100" fmla="*/ 1624 w 1925"/>
                <a:gd name="T101" fmla="*/ 2220 h 2686"/>
                <a:gd name="T102" fmla="*/ 1598 w 1925"/>
                <a:gd name="T103" fmla="*/ 2082 h 2686"/>
                <a:gd name="T104" fmla="*/ 1650 w 1925"/>
                <a:gd name="T105" fmla="*/ 1945 h 2686"/>
                <a:gd name="T106" fmla="*/ 1743 w 1925"/>
                <a:gd name="T107" fmla="*/ 1829 h 2686"/>
                <a:gd name="T108" fmla="*/ 1853 w 1925"/>
                <a:gd name="T109" fmla="*/ 1529 h 2686"/>
                <a:gd name="T110" fmla="*/ 1402 w 1925"/>
                <a:gd name="T111" fmla="*/ 807 h 2686"/>
                <a:gd name="T112" fmla="*/ 1280 w 1925"/>
                <a:gd name="T113" fmla="*/ 64 h 2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25" h="2686">
                  <a:moveTo>
                    <a:pt x="1280" y="64"/>
                  </a:moveTo>
                  <a:lnTo>
                    <a:pt x="1164" y="0"/>
                  </a:lnTo>
                  <a:lnTo>
                    <a:pt x="1128" y="108"/>
                  </a:lnTo>
                  <a:lnTo>
                    <a:pt x="1062" y="90"/>
                  </a:lnTo>
                  <a:lnTo>
                    <a:pt x="1089" y="117"/>
                  </a:lnTo>
                  <a:lnTo>
                    <a:pt x="1131" y="135"/>
                  </a:lnTo>
                  <a:lnTo>
                    <a:pt x="1086" y="165"/>
                  </a:lnTo>
                  <a:lnTo>
                    <a:pt x="1101" y="279"/>
                  </a:lnTo>
                  <a:lnTo>
                    <a:pt x="1068" y="314"/>
                  </a:lnTo>
                  <a:lnTo>
                    <a:pt x="1023" y="329"/>
                  </a:lnTo>
                  <a:lnTo>
                    <a:pt x="981" y="323"/>
                  </a:lnTo>
                  <a:lnTo>
                    <a:pt x="957" y="296"/>
                  </a:lnTo>
                  <a:lnTo>
                    <a:pt x="936" y="281"/>
                  </a:lnTo>
                  <a:lnTo>
                    <a:pt x="918" y="255"/>
                  </a:lnTo>
                  <a:lnTo>
                    <a:pt x="924" y="219"/>
                  </a:lnTo>
                  <a:lnTo>
                    <a:pt x="903" y="192"/>
                  </a:lnTo>
                  <a:lnTo>
                    <a:pt x="957" y="174"/>
                  </a:lnTo>
                  <a:lnTo>
                    <a:pt x="966" y="138"/>
                  </a:lnTo>
                  <a:lnTo>
                    <a:pt x="948" y="90"/>
                  </a:lnTo>
                  <a:lnTo>
                    <a:pt x="900" y="75"/>
                  </a:lnTo>
                  <a:lnTo>
                    <a:pt x="870" y="93"/>
                  </a:lnTo>
                  <a:lnTo>
                    <a:pt x="804" y="102"/>
                  </a:lnTo>
                  <a:lnTo>
                    <a:pt x="768" y="99"/>
                  </a:lnTo>
                  <a:lnTo>
                    <a:pt x="804" y="132"/>
                  </a:lnTo>
                  <a:lnTo>
                    <a:pt x="831" y="171"/>
                  </a:lnTo>
                  <a:lnTo>
                    <a:pt x="849" y="201"/>
                  </a:lnTo>
                  <a:lnTo>
                    <a:pt x="861" y="243"/>
                  </a:lnTo>
                  <a:lnTo>
                    <a:pt x="858" y="290"/>
                  </a:lnTo>
                  <a:lnTo>
                    <a:pt x="882" y="311"/>
                  </a:lnTo>
                  <a:lnTo>
                    <a:pt x="918" y="395"/>
                  </a:lnTo>
                  <a:lnTo>
                    <a:pt x="885" y="377"/>
                  </a:lnTo>
                  <a:lnTo>
                    <a:pt x="843" y="359"/>
                  </a:lnTo>
                  <a:lnTo>
                    <a:pt x="810" y="341"/>
                  </a:lnTo>
                  <a:lnTo>
                    <a:pt x="798" y="410"/>
                  </a:lnTo>
                  <a:lnTo>
                    <a:pt x="759" y="464"/>
                  </a:lnTo>
                  <a:lnTo>
                    <a:pt x="729" y="488"/>
                  </a:lnTo>
                  <a:lnTo>
                    <a:pt x="801" y="590"/>
                  </a:lnTo>
                  <a:lnTo>
                    <a:pt x="789" y="620"/>
                  </a:lnTo>
                  <a:lnTo>
                    <a:pt x="750" y="632"/>
                  </a:lnTo>
                  <a:lnTo>
                    <a:pt x="693" y="617"/>
                  </a:lnTo>
                  <a:lnTo>
                    <a:pt x="668" y="611"/>
                  </a:lnTo>
                  <a:lnTo>
                    <a:pt x="635" y="602"/>
                  </a:lnTo>
                  <a:lnTo>
                    <a:pt x="614" y="623"/>
                  </a:lnTo>
                  <a:lnTo>
                    <a:pt x="626" y="650"/>
                  </a:lnTo>
                  <a:lnTo>
                    <a:pt x="650" y="665"/>
                  </a:lnTo>
                  <a:lnTo>
                    <a:pt x="705" y="659"/>
                  </a:lnTo>
                  <a:lnTo>
                    <a:pt x="723" y="734"/>
                  </a:lnTo>
                  <a:lnTo>
                    <a:pt x="678" y="746"/>
                  </a:lnTo>
                  <a:lnTo>
                    <a:pt x="617" y="725"/>
                  </a:lnTo>
                  <a:lnTo>
                    <a:pt x="551" y="692"/>
                  </a:lnTo>
                  <a:lnTo>
                    <a:pt x="526" y="662"/>
                  </a:lnTo>
                  <a:lnTo>
                    <a:pt x="490" y="533"/>
                  </a:lnTo>
                  <a:lnTo>
                    <a:pt x="463" y="494"/>
                  </a:lnTo>
                  <a:lnTo>
                    <a:pt x="409" y="458"/>
                  </a:lnTo>
                  <a:lnTo>
                    <a:pt x="382" y="422"/>
                  </a:lnTo>
                  <a:lnTo>
                    <a:pt x="364" y="386"/>
                  </a:lnTo>
                  <a:lnTo>
                    <a:pt x="490" y="440"/>
                  </a:lnTo>
                  <a:lnTo>
                    <a:pt x="587" y="449"/>
                  </a:lnTo>
                  <a:lnTo>
                    <a:pt x="650" y="437"/>
                  </a:lnTo>
                  <a:lnTo>
                    <a:pt x="678" y="422"/>
                  </a:lnTo>
                  <a:lnTo>
                    <a:pt x="702" y="383"/>
                  </a:lnTo>
                  <a:lnTo>
                    <a:pt x="714" y="350"/>
                  </a:lnTo>
                  <a:lnTo>
                    <a:pt x="714" y="302"/>
                  </a:lnTo>
                  <a:lnTo>
                    <a:pt x="659" y="270"/>
                  </a:lnTo>
                  <a:lnTo>
                    <a:pt x="635" y="281"/>
                  </a:lnTo>
                  <a:lnTo>
                    <a:pt x="543" y="225"/>
                  </a:lnTo>
                  <a:lnTo>
                    <a:pt x="463" y="225"/>
                  </a:lnTo>
                  <a:lnTo>
                    <a:pt x="346" y="234"/>
                  </a:lnTo>
                  <a:lnTo>
                    <a:pt x="310" y="243"/>
                  </a:lnTo>
                  <a:lnTo>
                    <a:pt x="292" y="243"/>
                  </a:lnTo>
                  <a:lnTo>
                    <a:pt x="271" y="223"/>
                  </a:lnTo>
                  <a:lnTo>
                    <a:pt x="286" y="180"/>
                  </a:lnTo>
                  <a:lnTo>
                    <a:pt x="261" y="179"/>
                  </a:lnTo>
                  <a:lnTo>
                    <a:pt x="246" y="204"/>
                  </a:lnTo>
                  <a:lnTo>
                    <a:pt x="220" y="201"/>
                  </a:lnTo>
                  <a:lnTo>
                    <a:pt x="201" y="207"/>
                  </a:lnTo>
                  <a:lnTo>
                    <a:pt x="190" y="225"/>
                  </a:lnTo>
                  <a:lnTo>
                    <a:pt x="162" y="249"/>
                  </a:lnTo>
                  <a:lnTo>
                    <a:pt x="158" y="290"/>
                  </a:lnTo>
                  <a:lnTo>
                    <a:pt x="151" y="305"/>
                  </a:lnTo>
                  <a:lnTo>
                    <a:pt x="151" y="329"/>
                  </a:lnTo>
                  <a:lnTo>
                    <a:pt x="180" y="348"/>
                  </a:lnTo>
                  <a:lnTo>
                    <a:pt x="183" y="366"/>
                  </a:lnTo>
                  <a:lnTo>
                    <a:pt x="200" y="389"/>
                  </a:lnTo>
                  <a:lnTo>
                    <a:pt x="206" y="407"/>
                  </a:lnTo>
                  <a:lnTo>
                    <a:pt x="207" y="431"/>
                  </a:lnTo>
                  <a:lnTo>
                    <a:pt x="203" y="457"/>
                  </a:lnTo>
                  <a:lnTo>
                    <a:pt x="214" y="501"/>
                  </a:lnTo>
                  <a:lnTo>
                    <a:pt x="234" y="540"/>
                  </a:lnTo>
                  <a:lnTo>
                    <a:pt x="229" y="602"/>
                  </a:lnTo>
                  <a:lnTo>
                    <a:pt x="252" y="656"/>
                  </a:lnTo>
                  <a:lnTo>
                    <a:pt x="257" y="707"/>
                  </a:lnTo>
                  <a:lnTo>
                    <a:pt x="266" y="729"/>
                  </a:lnTo>
                  <a:lnTo>
                    <a:pt x="305" y="760"/>
                  </a:lnTo>
                  <a:lnTo>
                    <a:pt x="319" y="791"/>
                  </a:lnTo>
                  <a:lnTo>
                    <a:pt x="319" y="818"/>
                  </a:lnTo>
                  <a:lnTo>
                    <a:pt x="307" y="865"/>
                  </a:lnTo>
                  <a:lnTo>
                    <a:pt x="302" y="875"/>
                  </a:lnTo>
                  <a:lnTo>
                    <a:pt x="307" y="887"/>
                  </a:lnTo>
                  <a:lnTo>
                    <a:pt x="292" y="912"/>
                  </a:lnTo>
                  <a:lnTo>
                    <a:pt x="270" y="923"/>
                  </a:lnTo>
                  <a:lnTo>
                    <a:pt x="265" y="938"/>
                  </a:lnTo>
                  <a:lnTo>
                    <a:pt x="237" y="978"/>
                  </a:lnTo>
                  <a:lnTo>
                    <a:pt x="212" y="991"/>
                  </a:lnTo>
                  <a:lnTo>
                    <a:pt x="208" y="1017"/>
                  </a:lnTo>
                  <a:lnTo>
                    <a:pt x="224" y="1015"/>
                  </a:lnTo>
                  <a:lnTo>
                    <a:pt x="237" y="1000"/>
                  </a:lnTo>
                  <a:lnTo>
                    <a:pt x="247" y="1003"/>
                  </a:lnTo>
                  <a:lnTo>
                    <a:pt x="253" y="1018"/>
                  </a:lnTo>
                  <a:lnTo>
                    <a:pt x="236" y="1030"/>
                  </a:lnTo>
                  <a:lnTo>
                    <a:pt x="262" y="1056"/>
                  </a:lnTo>
                  <a:lnTo>
                    <a:pt x="277" y="1055"/>
                  </a:lnTo>
                  <a:lnTo>
                    <a:pt x="295" y="1066"/>
                  </a:lnTo>
                  <a:lnTo>
                    <a:pt x="319" y="1088"/>
                  </a:lnTo>
                  <a:lnTo>
                    <a:pt x="328" y="1114"/>
                  </a:lnTo>
                  <a:lnTo>
                    <a:pt x="328" y="1114"/>
                  </a:lnTo>
                  <a:lnTo>
                    <a:pt x="296" y="1090"/>
                  </a:lnTo>
                  <a:lnTo>
                    <a:pt x="280" y="1078"/>
                  </a:lnTo>
                  <a:lnTo>
                    <a:pt x="261" y="1076"/>
                  </a:lnTo>
                  <a:lnTo>
                    <a:pt x="263" y="1088"/>
                  </a:lnTo>
                  <a:lnTo>
                    <a:pt x="247" y="1082"/>
                  </a:lnTo>
                  <a:lnTo>
                    <a:pt x="229" y="1082"/>
                  </a:lnTo>
                  <a:lnTo>
                    <a:pt x="232" y="1106"/>
                  </a:lnTo>
                  <a:lnTo>
                    <a:pt x="236" y="1120"/>
                  </a:lnTo>
                  <a:lnTo>
                    <a:pt x="229" y="1150"/>
                  </a:lnTo>
                  <a:lnTo>
                    <a:pt x="221" y="1159"/>
                  </a:lnTo>
                  <a:lnTo>
                    <a:pt x="193" y="1159"/>
                  </a:lnTo>
                  <a:lnTo>
                    <a:pt x="190" y="1177"/>
                  </a:lnTo>
                  <a:lnTo>
                    <a:pt x="205" y="1195"/>
                  </a:lnTo>
                  <a:lnTo>
                    <a:pt x="214" y="1226"/>
                  </a:lnTo>
                  <a:lnTo>
                    <a:pt x="234" y="1240"/>
                  </a:lnTo>
                  <a:lnTo>
                    <a:pt x="234" y="1256"/>
                  </a:lnTo>
                  <a:lnTo>
                    <a:pt x="226" y="1265"/>
                  </a:lnTo>
                  <a:lnTo>
                    <a:pt x="228" y="1276"/>
                  </a:lnTo>
                  <a:lnTo>
                    <a:pt x="236" y="1286"/>
                  </a:lnTo>
                  <a:lnTo>
                    <a:pt x="252" y="1324"/>
                  </a:lnTo>
                  <a:lnTo>
                    <a:pt x="267" y="1339"/>
                  </a:lnTo>
                  <a:lnTo>
                    <a:pt x="280" y="1345"/>
                  </a:lnTo>
                  <a:lnTo>
                    <a:pt x="285" y="1380"/>
                  </a:lnTo>
                  <a:lnTo>
                    <a:pt x="270" y="1399"/>
                  </a:lnTo>
                  <a:lnTo>
                    <a:pt x="249" y="1420"/>
                  </a:lnTo>
                  <a:lnTo>
                    <a:pt x="240" y="1436"/>
                  </a:lnTo>
                  <a:lnTo>
                    <a:pt x="229" y="1441"/>
                  </a:lnTo>
                  <a:lnTo>
                    <a:pt x="211" y="1440"/>
                  </a:lnTo>
                  <a:lnTo>
                    <a:pt x="204" y="1449"/>
                  </a:lnTo>
                  <a:lnTo>
                    <a:pt x="209" y="1456"/>
                  </a:lnTo>
                  <a:lnTo>
                    <a:pt x="212" y="1489"/>
                  </a:lnTo>
                  <a:lnTo>
                    <a:pt x="196" y="1491"/>
                  </a:lnTo>
                  <a:lnTo>
                    <a:pt x="181" y="1504"/>
                  </a:lnTo>
                  <a:lnTo>
                    <a:pt x="178" y="1525"/>
                  </a:lnTo>
                  <a:lnTo>
                    <a:pt x="172" y="1542"/>
                  </a:lnTo>
                  <a:lnTo>
                    <a:pt x="167" y="1593"/>
                  </a:lnTo>
                  <a:lnTo>
                    <a:pt x="147" y="1592"/>
                  </a:lnTo>
                  <a:lnTo>
                    <a:pt x="132" y="1597"/>
                  </a:lnTo>
                  <a:lnTo>
                    <a:pt x="119" y="1614"/>
                  </a:lnTo>
                  <a:lnTo>
                    <a:pt x="102" y="1625"/>
                  </a:lnTo>
                  <a:lnTo>
                    <a:pt x="84" y="1614"/>
                  </a:lnTo>
                  <a:lnTo>
                    <a:pt x="63" y="1618"/>
                  </a:lnTo>
                  <a:lnTo>
                    <a:pt x="61" y="1641"/>
                  </a:lnTo>
                  <a:lnTo>
                    <a:pt x="71" y="1668"/>
                  </a:lnTo>
                  <a:lnTo>
                    <a:pt x="77" y="1710"/>
                  </a:lnTo>
                  <a:lnTo>
                    <a:pt x="48" y="1749"/>
                  </a:lnTo>
                  <a:lnTo>
                    <a:pt x="61" y="1767"/>
                  </a:lnTo>
                  <a:lnTo>
                    <a:pt x="55" y="1794"/>
                  </a:lnTo>
                  <a:lnTo>
                    <a:pt x="57" y="1819"/>
                  </a:lnTo>
                  <a:lnTo>
                    <a:pt x="70" y="1830"/>
                  </a:lnTo>
                  <a:lnTo>
                    <a:pt x="89" y="1860"/>
                  </a:lnTo>
                  <a:lnTo>
                    <a:pt x="102" y="1902"/>
                  </a:lnTo>
                  <a:lnTo>
                    <a:pt x="100" y="1927"/>
                  </a:lnTo>
                  <a:lnTo>
                    <a:pt x="32" y="1990"/>
                  </a:lnTo>
                  <a:lnTo>
                    <a:pt x="46" y="2038"/>
                  </a:lnTo>
                  <a:lnTo>
                    <a:pt x="16" y="2069"/>
                  </a:lnTo>
                  <a:lnTo>
                    <a:pt x="0" y="2083"/>
                  </a:lnTo>
                  <a:lnTo>
                    <a:pt x="0" y="2103"/>
                  </a:lnTo>
                  <a:lnTo>
                    <a:pt x="22" y="2139"/>
                  </a:lnTo>
                  <a:lnTo>
                    <a:pt x="49" y="2140"/>
                  </a:lnTo>
                  <a:lnTo>
                    <a:pt x="60" y="2144"/>
                  </a:lnTo>
                  <a:lnTo>
                    <a:pt x="80" y="2132"/>
                  </a:lnTo>
                  <a:lnTo>
                    <a:pt x="100" y="2129"/>
                  </a:lnTo>
                  <a:lnTo>
                    <a:pt x="114" y="2137"/>
                  </a:lnTo>
                  <a:lnTo>
                    <a:pt x="134" y="2136"/>
                  </a:lnTo>
                  <a:lnTo>
                    <a:pt x="160" y="2126"/>
                  </a:lnTo>
                  <a:lnTo>
                    <a:pt x="175" y="2131"/>
                  </a:lnTo>
                  <a:lnTo>
                    <a:pt x="188" y="2142"/>
                  </a:lnTo>
                  <a:lnTo>
                    <a:pt x="207" y="2143"/>
                  </a:lnTo>
                  <a:lnTo>
                    <a:pt x="228" y="2127"/>
                  </a:lnTo>
                  <a:lnTo>
                    <a:pt x="260" y="2126"/>
                  </a:lnTo>
                  <a:lnTo>
                    <a:pt x="274" y="2111"/>
                  </a:lnTo>
                  <a:lnTo>
                    <a:pt x="294" y="2117"/>
                  </a:lnTo>
                  <a:lnTo>
                    <a:pt x="310" y="2151"/>
                  </a:lnTo>
                  <a:lnTo>
                    <a:pt x="331" y="2167"/>
                  </a:lnTo>
                  <a:lnTo>
                    <a:pt x="342" y="2195"/>
                  </a:lnTo>
                  <a:lnTo>
                    <a:pt x="361" y="2216"/>
                  </a:lnTo>
                  <a:lnTo>
                    <a:pt x="367" y="2234"/>
                  </a:lnTo>
                  <a:lnTo>
                    <a:pt x="365" y="2259"/>
                  </a:lnTo>
                  <a:lnTo>
                    <a:pt x="365" y="2278"/>
                  </a:lnTo>
                  <a:lnTo>
                    <a:pt x="380" y="2300"/>
                  </a:lnTo>
                  <a:lnTo>
                    <a:pt x="384" y="2336"/>
                  </a:lnTo>
                  <a:lnTo>
                    <a:pt x="397" y="2342"/>
                  </a:lnTo>
                  <a:lnTo>
                    <a:pt x="420" y="2345"/>
                  </a:lnTo>
                  <a:lnTo>
                    <a:pt x="451" y="2339"/>
                  </a:lnTo>
                  <a:lnTo>
                    <a:pt x="480" y="2345"/>
                  </a:lnTo>
                  <a:lnTo>
                    <a:pt x="500" y="2332"/>
                  </a:lnTo>
                  <a:lnTo>
                    <a:pt x="478" y="2315"/>
                  </a:lnTo>
                  <a:lnTo>
                    <a:pt x="470" y="2283"/>
                  </a:lnTo>
                  <a:lnTo>
                    <a:pt x="493" y="2312"/>
                  </a:lnTo>
                  <a:lnTo>
                    <a:pt x="501" y="2306"/>
                  </a:lnTo>
                  <a:lnTo>
                    <a:pt x="487" y="2288"/>
                  </a:lnTo>
                  <a:lnTo>
                    <a:pt x="505" y="2297"/>
                  </a:lnTo>
                  <a:lnTo>
                    <a:pt x="520" y="2287"/>
                  </a:lnTo>
                  <a:lnTo>
                    <a:pt x="528" y="2270"/>
                  </a:lnTo>
                  <a:lnTo>
                    <a:pt x="520" y="2258"/>
                  </a:lnTo>
                  <a:lnTo>
                    <a:pt x="501" y="2246"/>
                  </a:lnTo>
                  <a:lnTo>
                    <a:pt x="527" y="2248"/>
                  </a:lnTo>
                  <a:lnTo>
                    <a:pt x="526" y="2231"/>
                  </a:lnTo>
                  <a:lnTo>
                    <a:pt x="538" y="2224"/>
                  </a:lnTo>
                  <a:lnTo>
                    <a:pt x="553" y="2209"/>
                  </a:lnTo>
                  <a:lnTo>
                    <a:pt x="561" y="2207"/>
                  </a:lnTo>
                  <a:lnTo>
                    <a:pt x="575" y="2206"/>
                  </a:lnTo>
                  <a:lnTo>
                    <a:pt x="587" y="2222"/>
                  </a:lnTo>
                  <a:lnTo>
                    <a:pt x="561" y="2231"/>
                  </a:lnTo>
                  <a:lnTo>
                    <a:pt x="562" y="2241"/>
                  </a:lnTo>
                  <a:lnTo>
                    <a:pt x="588" y="2251"/>
                  </a:lnTo>
                  <a:lnTo>
                    <a:pt x="592" y="2243"/>
                  </a:lnTo>
                  <a:lnTo>
                    <a:pt x="606" y="2247"/>
                  </a:lnTo>
                  <a:lnTo>
                    <a:pt x="623" y="2242"/>
                  </a:lnTo>
                  <a:lnTo>
                    <a:pt x="643" y="2238"/>
                  </a:lnTo>
                  <a:lnTo>
                    <a:pt x="656" y="2234"/>
                  </a:lnTo>
                  <a:lnTo>
                    <a:pt x="661" y="2250"/>
                  </a:lnTo>
                  <a:lnTo>
                    <a:pt x="636" y="2267"/>
                  </a:lnTo>
                  <a:lnTo>
                    <a:pt x="629" y="2289"/>
                  </a:lnTo>
                  <a:lnTo>
                    <a:pt x="617" y="2305"/>
                  </a:lnTo>
                  <a:lnTo>
                    <a:pt x="614" y="2327"/>
                  </a:lnTo>
                  <a:lnTo>
                    <a:pt x="635" y="2334"/>
                  </a:lnTo>
                  <a:lnTo>
                    <a:pt x="647" y="2336"/>
                  </a:lnTo>
                  <a:lnTo>
                    <a:pt x="661" y="2336"/>
                  </a:lnTo>
                  <a:lnTo>
                    <a:pt x="671" y="2339"/>
                  </a:lnTo>
                  <a:lnTo>
                    <a:pt x="677" y="2356"/>
                  </a:lnTo>
                  <a:lnTo>
                    <a:pt x="683" y="2371"/>
                  </a:lnTo>
                  <a:lnTo>
                    <a:pt x="677" y="2404"/>
                  </a:lnTo>
                  <a:lnTo>
                    <a:pt x="703" y="2416"/>
                  </a:lnTo>
                  <a:lnTo>
                    <a:pt x="713" y="2407"/>
                  </a:lnTo>
                  <a:lnTo>
                    <a:pt x="724" y="2390"/>
                  </a:lnTo>
                  <a:lnTo>
                    <a:pt x="733" y="2369"/>
                  </a:lnTo>
                  <a:lnTo>
                    <a:pt x="750" y="2360"/>
                  </a:lnTo>
                  <a:lnTo>
                    <a:pt x="768" y="2347"/>
                  </a:lnTo>
                  <a:lnTo>
                    <a:pt x="778" y="2326"/>
                  </a:lnTo>
                  <a:lnTo>
                    <a:pt x="788" y="2330"/>
                  </a:lnTo>
                  <a:lnTo>
                    <a:pt x="798" y="2335"/>
                  </a:lnTo>
                  <a:lnTo>
                    <a:pt x="816" y="2339"/>
                  </a:lnTo>
                  <a:lnTo>
                    <a:pt x="839" y="2326"/>
                  </a:lnTo>
                  <a:lnTo>
                    <a:pt x="852" y="2297"/>
                  </a:lnTo>
                  <a:lnTo>
                    <a:pt x="830" y="2297"/>
                  </a:lnTo>
                  <a:lnTo>
                    <a:pt x="815" y="2305"/>
                  </a:lnTo>
                  <a:lnTo>
                    <a:pt x="807" y="2295"/>
                  </a:lnTo>
                  <a:lnTo>
                    <a:pt x="795" y="2306"/>
                  </a:lnTo>
                  <a:lnTo>
                    <a:pt x="776" y="2306"/>
                  </a:lnTo>
                  <a:lnTo>
                    <a:pt x="761" y="2299"/>
                  </a:lnTo>
                  <a:lnTo>
                    <a:pt x="756" y="2276"/>
                  </a:lnTo>
                  <a:lnTo>
                    <a:pt x="743" y="2260"/>
                  </a:lnTo>
                  <a:lnTo>
                    <a:pt x="733" y="2251"/>
                  </a:lnTo>
                  <a:lnTo>
                    <a:pt x="727" y="2247"/>
                  </a:lnTo>
                  <a:lnTo>
                    <a:pt x="716" y="2240"/>
                  </a:lnTo>
                  <a:lnTo>
                    <a:pt x="690" y="2237"/>
                  </a:lnTo>
                  <a:lnTo>
                    <a:pt x="670" y="2217"/>
                  </a:lnTo>
                  <a:lnTo>
                    <a:pt x="701" y="2214"/>
                  </a:lnTo>
                  <a:lnTo>
                    <a:pt x="728" y="2207"/>
                  </a:lnTo>
                  <a:lnTo>
                    <a:pt x="747" y="2186"/>
                  </a:lnTo>
                  <a:lnTo>
                    <a:pt x="818" y="2156"/>
                  </a:lnTo>
                  <a:lnTo>
                    <a:pt x="861" y="2126"/>
                  </a:lnTo>
                  <a:lnTo>
                    <a:pt x="927" y="2108"/>
                  </a:lnTo>
                  <a:lnTo>
                    <a:pt x="978" y="2091"/>
                  </a:lnTo>
                  <a:lnTo>
                    <a:pt x="1011" y="2093"/>
                  </a:lnTo>
                  <a:lnTo>
                    <a:pt x="969" y="2126"/>
                  </a:lnTo>
                  <a:lnTo>
                    <a:pt x="996" y="2141"/>
                  </a:lnTo>
                  <a:lnTo>
                    <a:pt x="942" y="2147"/>
                  </a:lnTo>
                  <a:lnTo>
                    <a:pt x="944" y="2169"/>
                  </a:lnTo>
                  <a:lnTo>
                    <a:pt x="983" y="2194"/>
                  </a:lnTo>
                  <a:lnTo>
                    <a:pt x="954" y="2196"/>
                  </a:lnTo>
                  <a:lnTo>
                    <a:pt x="933" y="2222"/>
                  </a:lnTo>
                  <a:lnTo>
                    <a:pt x="921" y="2247"/>
                  </a:lnTo>
                  <a:lnTo>
                    <a:pt x="918" y="2285"/>
                  </a:lnTo>
                  <a:lnTo>
                    <a:pt x="898" y="2309"/>
                  </a:lnTo>
                  <a:lnTo>
                    <a:pt x="886" y="2306"/>
                  </a:lnTo>
                  <a:lnTo>
                    <a:pt x="870" y="2301"/>
                  </a:lnTo>
                  <a:lnTo>
                    <a:pt x="879" y="2321"/>
                  </a:lnTo>
                  <a:lnTo>
                    <a:pt x="866" y="2332"/>
                  </a:lnTo>
                  <a:lnTo>
                    <a:pt x="905" y="2345"/>
                  </a:lnTo>
                  <a:lnTo>
                    <a:pt x="936" y="2372"/>
                  </a:lnTo>
                  <a:lnTo>
                    <a:pt x="993" y="2380"/>
                  </a:lnTo>
                  <a:lnTo>
                    <a:pt x="1068" y="2387"/>
                  </a:lnTo>
                  <a:lnTo>
                    <a:pt x="1116" y="2396"/>
                  </a:lnTo>
                  <a:lnTo>
                    <a:pt x="1173" y="2405"/>
                  </a:lnTo>
                  <a:lnTo>
                    <a:pt x="1236" y="2424"/>
                  </a:lnTo>
                  <a:lnTo>
                    <a:pt x="1267" y="2431"/>
                  </a:lnTo>
                  <a:lnTo>
                    <a:pt x="1291" y="2453"/>
                  </a:lnTo>
                  <a:lnTo>
                    <a:pt x="1300" y="2480"/>
                  </a:lnTo>
                  <a:lnTo>
                    <a:pt x="1303" y="2512"/>
                  </a:lnTo>
                  <a:lnTo>
                    <a:pt x="1359" y="2515"/>
                  </a:lnTo>
                  <a:lnTo>
                    <a:pt x="1381" y="2489"/>
                  </a:lnTo>
                  <a:lnTo>
                    <a:pt x="1398" y="2493"/>
                  </a:lnTo>
                  <a:lnTo>
                    <a:pt x="1402" y="2507"/>
                  </a:lnTo>
                  <a:lnTo>
                    <a:pt x="1447" y="2517"/>
                  </a:lnTo>
                  <a:lnTo>
                    <a:pt x="1470" y="2575"/>
                  </a:lnTo>
                  <a:lnTo>
                    <a:pt x="1553" y="2578"/>
                  </a:lnTo>
                  <a:lnTo>
                    <a:pt x="1580" y="2613"/>
                  </a:lnTo>
                  <a:lnTo>
                    <a:pt x="1603" y="2629"/>
                  </a:lnTo>
                  <a:lnTo>
                    <a:pt x="1630" y="2632"/>
                  </a:lnTo>
                  <a:lnTo>
                    <a:pt x="1663" y="2653"/>
                  </a:lnTo>
                  <a:lnTo>
                    <a:pt x="1700" y="2641"/>
                  </a:lnTo>
                  <a:lnTo>
                    <a:pt x="1715" y="2620"/>
                  </a:lnTo>
                  <a:lnTo>
                    <a:pt x="1733" y="2591"/>
                  </a:lnTo>
                  <a:lnTo>
                    <a:pt x="1766" y="2594"/>
                  </a:lnTo>
                  <a:lnTo>
                    <a:pt x="1781" y="2611"/>
                  </a:lnTo>
                  <a:lnTo>
                    <a:pt x="1769" y="2650"/>
                  </a:lnTo>
                  <a:lnTo>
                    <a:pt x="1832" y="2686"/>
                  </a:lnTo>
                  <a:lnTo>
                    <a:pt x="1832" y="2635"/>
                  </a:lnTo>
                  <a:lnTo>
                    <a:pt x="1832" y="2617"/>
                  </a:lnTo>
                  <a:lnTo>
                    <a:pt x="1844" y="2608"/>
                  </a:lnTo>
                  <a:lnTo>
                    <a:pt x="1862" y="2638"/>
                  </a:lnTo>
                  <a:lnTo>
                    <a:pt x="1850" y="2552"/>
                  </a:lnTo>
                  <a:lnTo>
                    <a:pt x="1868" y="2516"/>
                  </a:lnTo>
                  <a:lnTo>
                    <a:pt x="1886" y="2498"/>
                  </a:lnTo>
                  <a:lnTo>
                    <a:pt x="1910" y="2480"/>
                  </a:lnTo>
                  <a:lnTo>
                    <a:pt x="1859" y="2471"/>
                  </a:lnTo>
                  <a:lnTo>
                    <a:pt x="1832" y="2471"/>
                  </a:lnTo>
                  <a:lnTo>
                    <a:pt x="1742" y="2390"/>
                  </a:lnTo>
                  <a:lnTo>
                    <a:pt x="1700" y="2345"/>
                  </a:lnTo>
                  <a:lnTo>
                    <a:pt x="1681" y="2255"/>
                  </a:lnTo>
                  <a:lnTo>
                    <a:pt x="1672" y="2309"/>
                  </a:lnTo>
                  <a:lnTo>
                    <a:pt x="1660" y="2252"/>
                  </a:lnTo>
                  <a:lnTo>
                    <a:pt x="1606" y="2201"/>
                  </a:lnTo>
                  <a:lnTo>
                    <a:pt x="1579" y="2156"/>
                  </a:lnTo>
                  <a:lnTo>
                    <a:pt x="1588" y="2102"/>
                  </a:lnTo>
                  <a:lnTo>
                    <a:pt x="1606" y="2066"/>
                  </a:lnTo>
                  <a:lnTo>
                    <a:pt x="1624" y="2013"/>
                  </a:lnTo>
                  <a:lnTo>
                    <a:pt x="1651" y="1968"/>
                  </a:lnTo>
                  <a:lnTo>
                    <a:pt x="1651" y="1968"/>
                  </a:lnTo>
                  <a:lnTo>
                    <a:pt x="1651" y="1932"/>
                  </a:lnTo>
                  <a:lnTo>
                    <a:pt x="1715" y="1932"/>
                  </a:lnTo>
                  <a:lnTo>
                    <a:pt x="1650" y="1931"/>
                  </a:lnTo>
                  <a:lnTo>
                    <a:pt x="1646" y="1979"/>
                  </a:lnTo>
                  <a:lnTo>
                    <a:pt x="1614" y="2024"/>
                  </a:lnTo>
                  <a:lnTo>
                    <a:pt x="1606" y="2060"/>
                  </a:lnTo>
                  <a:lnTo>
                    <a:pt x="1588" y="2094"/>
                  </a:lnTo>
                  <a:lnTo>
                    <a:pt x="1582" y="2124"/>
                  </a:lnTo>
                  <a:lnTo>
                    <a:pt x="1580" y="2156"/>
                  </a:lnTo>
                  <a:lnTo>
                    <a:pt x="1608" y="2204"/>
                  </a:lnTo>
                  <a:lnTo>
                    <a:pt x="1638" y="2230"/>
                  </a:lnTo>
                  <a:lnTo>
                    <a:pt x="1654" y="2248"/>
                  </a:lnTo>
                  <a:lnTo>
                    <a:pt x="1668" y="2310"/>
                  </a:lnTo>
                  <a:lnTo>
                    <a:pt x="1682" y="2256"/>
                  </a:lnTo>
                  <a:lnTo>
                    <a:pt x="1668" y="2306"/>
                  </a:lnTo>
                  <a:lnTo>
                    <a:pt x="1660" y="2274"/>
                  </a:lnTo>
                  <a:lnTo>
                    <a:pt x="1656" y="2252"/>
                  </a:lnTo>
                  <a:lnTo>
                    <a:pt x="1640" y="2232"/>
                  </a:lnTo>
                  <a:lnTo>
                    <a:pt x="1624" y="2220"/>
                  </a:lnTo>
                  <a:lnTo>
                    <a:pt x="1606" y="2206"/>
                  </a:lnTo>
                  <a:lnTo>
                    <a:pt x="1598" y="2190"/>
                  </a:lnTo>
                  <a:lnTo>
                    <a:pt x="1588" y="2176"/>
                  </a:lnTo>
                  <a:lnTo>
                    <a:pt x="1582" y="2158"/>
                  </a:lnTo>
                  <a:lnTo>
                    <a:pt x="1582" y="2146"/>
                  </a:lnTo>
                  <a:lnTo>
                    <a:pt x="1584" y="2122"/>
                  </a:lnTo>
                  <a:lnTo>
                    <a:pt x="1598" y="2082"/>
                  </a:lnTo>
                  <a:lnTo>
                    <a:pt x="1610" y="2058"/>
                  </a:lnTo>
                  <a:lnTo>
                    <a:pt x="1612" y="2038"/>
                  </a:lnTo>
                  <a:lnTo>
                    <a:pt x="1620" y="2020"/>
                  </a:lnTo>
                  <a:lnTo>
                    <a:pt x="1632" y="2001"/>
                  </a:lnTo>
                  <a:lnTo>
                    <a:pt x="1642" y="1985"/>
                  </a:lnTo>
                  <a:lnTo>
                    <a:pt x="1650" y="1967"/>
                  </a:lnTo>
                  <a:lnTo>
                    <a:pt x="1650" y="1945"/>
                  </a:lnTo>
                  <a:lnTo>
                    <a:pt x="1654" y="1931"/>
                  </a:lnTo>
                  <a:lnTo>
                    <a:pt x="1686" y="1933"/>
                  </a:lnTo>
                  <a:lnTo>
                    <a:pt x="1715" y="1931"/>
                  </a:lnTo>
                  <a:lnTo>
                    <a:pt x="1739" y="1905"/>
                  </a:lnTo>
                  <a:lnTo>
                    <a:pt x="1755" y="1885"/>
                  </a:lnTo>
                  <a:lnTo>
                    <a:pt x="1775" y="1871"/>
                  </a:lnTo>
                  <a:lnTo>
                    <a:pt x="1743" y="1829"/>
                  </a:lnTo>
                  <a:lnTo>
                    <a:pt x="1709" y="1787"/>
                  </a:lnTo>
                  <a:lnTo>
                    <a:pt x="1709" y="1721"/>
                  </a:lnTo>
                  <a:lnTo>
                    <a:pt x="1775" y="1685"/>
                  </a:lnTo>
                  <a:lnTo>
                    <a:pt x="1853" y="1661"/>
                  </a:lnTo>
                  <a:lnTo>
                    <a:pt x="1919" y="1625"/>
                  </a:lnTo>
                  <a:lnTo>
                    <a:pt x="1925" y="1583"/>
                  </a:lnTo>
                  <a:lnTo>
                    <a:pt x="1853" y="1529"/>
                  </a:lnTo>
                  <a:lnTo>
                    <a:pt x="1781" y="1457"/>
                  </a:lnTo>
                  <a:lnTo>
                    <a:pt x="1727" y="1414"/>
                  </a:lnTo>
                  <a:lnTo>
                    <a:pt x="1733" y="1312"/>
                  </a:lnTo>
                  <a:lnTo>
                    <a:pt x="1630" y="1216"/>
                  </a:lnTo>
                  <a:lnTo>
                    <a:pt x="1528" y="1078"/>
                  </a:lnTo>
                  <a:lnTo>
                    <a:pt x="1450" y="934"/>
                  </a:lnTo>
                  <a:lnTo>
                    <a:pt x="1402" y="807"/>
                  </a:lnTo>
                  <a:lnTo>
                    <a:pt x="1342" y="663"/>
                  </a:lnTo>
                  <a:lnTo>
                    <a:pt x="1306" y="531"/>
                  </a:lnTo>
                  <a:lnTo>
                    <a:pt x="1318" y="411"/>
                  </a:lnTo>
                  <a:lnTo>
                    <a:pt x="1348" y="303"/>
                  </a:lnTo>
                  <a:lnTo>
                    <a:pt x="1360" y="176"/>
                  </a:lnTo>
                  <a:lnTo>
                    <a:pt x="1348" y="92"/>
                  </a:lnTo>
                  <a:lnTo>
                    <a:pt x="1280" y="64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folHlink">
                    <a:gamma/>
                    <a:tint val="14902"/>
                    <a:invGamma/>
                  </a:schemeClr>
                </a:gs>
              </a:gsLst>
              <a:lin ang="5400000" scaled="1"/>
            </a:gra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00"/>
                </a:solidFill>
              </a:endParaRPr>
            </a:p>
          </p:txBody>
        </p:sp>
        <p:sp>
          <p:nvSpPr>
            <p:cNvPr id="635908" name="Freeform 4"/>
            <p:cNvSpPr>
              <a:spLocks/>
            </p:cNvSpPr>
            <p:nvPr/>
          </p:nvSpPr>
          <p:spPr bwMode="auto">
            <a:xfrm>
              <a:off x="1417" y="3313"/>
              <a:ext cx="501" cy="292"/>
            </a:xfrm>
            <a:custGeom>
              <a:avLst/>
              <a:gdLst>
                <a:gd name="T0" fmla="*/ 2 w 420"/>
                <a:gd name="T1" fmla="*/ 161 h 254"/>
                <a:gd name="T2" fmla="*/ 15 w 420"/>
                <a:gd name="T3" fmla="*/ 172 h 254"/>
                <a:gd name="T4" fmla="*/ 13 w 420"/>
                <a:gd name="T5" fmla="*/ 178 h 254"/>
                <a:gd name="T6" fmla="*/ 17 w 420"/>
                <a:gd name="T7" fmla="*/ 189 h 254"/>
                <a:gd name="T8" fmla="*/ 28 w 420"/>
                <a:gd name="T9" fmla="*/ 189 h 254"/>
                <a:gd name="T10" fmla="*/ 70 w 420"/>
                <a:gd name="T11" fmla="*/ 230 h 254"/>
                <a:gd name="T12" fmla="*/ 83 w 420"/>
                <a:gd name="T13" fmla="*/ 232 h 254"/>
                <a:gd name="T14" fmla="*/ 117 w 420"/>
                <a:gd name="T15" fmla="*/ 254 h 254"/>
                <a:gd name="T16" fmla="*/ 133 w 420"/>
                <a:gd name="T17" fmla="*/ 241 h 254"/>
                <a:gd name="T18" fmla="*/ 157 w 420"/>
                <a:gd name="T19" fmla="*/ 243 h 254"/>
                <a:gd name="T20" fmla="*/ 165 w 420"/>
                <a:gd name="T21" fmla="*/ 248 h 254"/>
                <a:gd name="T22" fmla="*/ 183 w 420"/>
                <a:gd name="T23" fmla="*/ 241 h 254"/>
                <a:gd name="T24" fmla="*/ 220 w 420"/>
                <a:gd name="T25" fmla="*/ 226 h 254"/>
                <a:gd name="T26" fmla="*/ 263 w 420"/>
                <a:gd name="T27" fmla="*/ 219 h 254"/>
                <a:gd name="T28" fmla="*/ 281 w 420"/>
                <a:gd name="T29" fmla="*/ 222 h 254"/>
                <a:gd name="T30" fmla="*/ 287 w 420"/>
                <a:gd name="T31" fmla="*/ 232 h 254"/>
                <a:gd name="T32" fmla="*/ 302 w 420"/>
                <a:gd name="T33" fmla="*/ 215 h 254"/>
                <a:gd name="T34" fmla="*/ 322 w 420"/>
                <a:gd name="T35" fmla="*/ 208 h 254"/>
                <a:gd name="T36" fmla="*/ 341 w 420"/>
                <a:gd name="T37" fmla="*/ 205 h 254"/>
                <a:gd name="T38" fmla="*/ 374 w 420"/>
                <a:gd name="T39" fmla="*/ 172 h 254"/>
                <a:gd name="T40" fmla="*/ 383 w 420"/>
                <a:gd name="T41" fmla="*/ 152 h 254"/>
                <a:gd name="T42" fmla="*/ 387 w 420"/>
                <a:gd name="T43" fmla="*/ 113 h 254"/>
                <a:gd name="T44" fmla="*/ 391 w 420"/>
                <a:gd name="T45" fmla="*/ 81 h 254"/>
                <a:gd name="T46" fmla="*/ 404 w 420"/>
                <a:gd name="T47" fmla="*/ 80 h 254"/>
                <a:gd name="T48" fmla="*/ 414 w 420"/>
                <a:gd name="T49" fmla="*/ 68 h 254"/>
                <a:gd name="T50" fmla="*/ 420 w 420"/>
                <a:gd name="T51" fmla="*/ 59 h 254"/>
                <a:gd name="T52" fmla="*/ 407 w 420"/>
                <a:gd name="T53" fmla="*/ 50 h 254"/>
                <a:gd name="T54" fmla="*/ 400 w 420"/>
                <a:gd name="T55" fmla="*/ 54 h 254"/>
                <a:gd name="T56" fmla="*/ 381 w 420"/>
                <a:gd name="T57" fmla="*/ 50 h 254"/>
                <a:gd name="T58" fmla="*/ 370 w 420"/>
                <a:gd name="T59" fmla="*/ 35 h 254"/>
                <a:gd name="T60" fmla="*/ 359 w 420"/>
                <a:gd name="T61" fmla="*/ 15 h 254"/>
                <a:gd name="T62" fmla="*/ 346 w 420"/>
                <a:gd name="T63" fmla="*/ 15 h 254"/>
                <a:gd name="T64" fmla="*/ 326 w 420"/>
                <a:gd name="T65" fmla="*/ 0 h 254"/>
                <a:gd name="T66" fmla="*/ 315 w 420"/>
                <a:gd name="T67" fmla="*/ 2 h 254"/>
                <a:gd name="T68" fmla="*/ 274 w 420"/>
                <a:gd name="T69" fmla="*/ 7 h 254"/>
                <a:gd name="T70" fmla="*/ 266 w 420"/>
                <a:gd name="T71" fmla="*/ 19 h 254"/>
                <a:gd name="T72" fmla="*/ 255 w 420"/>
                <a:gd name="T73" fmla="*/ 33 h 254"/>
                <a:gd name="T74" fmla="*/ 240 w 420"/>
                <a:gd name="T75" fmla="*/ 41 h 254"/>
                <a:gd name="T76" fmla="*/ 226 w 420"/>
                <a:gd name="T77" fmla="*/ 44 h 254"/>
                <a:gd name="T78" fmla="*/ 216 w 420"/>
                <a:gd name="T79" fmla="*/ 41 h 254"/>
                <a:gd name="T80" fmla="*/ 207 w 420"/>
                <a:gd name="T81" fmla="*/ 35 h 254"/>
                <a:gd name="T82" fmla="*/ 200 w 420"/>
                <a:gd name="T83" fmla="*/ 33 h 254"/>
                <a:gd name="T84" fmla="*/ 187 w 420"/>
                <a:gd name="T85" fmla="*/ 39 h 254"/>
                <a:gd name="T86" fmla="*/ 170 w 420"/>
                <a:gd name="T87" fmla="*/ 48 h 254"/>
                <a:gd name="T88" fmla="*/ 135 w 420"/>
                <a:gd name="T89" fmla="*/ 63 h 254"/>
                <a:gd name="T90" fmla="*/ 120 w 420"/>
                <a:gd name="T91" fmla="*/ 65 h 254"/>
                <a:gd name="T92" fmla="*/ 83 w 420"/>
                <a:gd name="T93" fmla="*/ 63 h 254"/>
                <a:gd name="T94" fmla="*/ 78 w 420"/>
                <a:gd name="T95" fmla="*/ 61 h 254"/>
                <a:gd name="T96" fmla="*/ 68 w 420"/>
                <a:gd name="T97" fmla="*/ 46 h 254"/>
                <a:gd name="T98" fmla="*/ 56 w 420"/>
                <a:gd name="T99" fmla="*/ 39 h 254"/>
                <a:gd name="T100" fmla="*/ 52 w 420"/>
                <a:gd name="T101" fmla="*/ 44 h 254"/>
                <a:gd name="T102" fmla="*/ 50 w 420"/>
                <a:gd name="T103" fmla="*/ 59 h 254"/>
                <a:gd name="T104" fmla="*/ 43 w 420"/>
                <a:gd name="T105" fmla="*/ 74 h 254"/>
                <a:gd name="T106" fmla="*/ 30 w 420"/>
                <a:gd name="T107" fmla="*/ 74 h 254"/>
                <a:gd name="T108" fmla="*/ 26 w 420"/>
                <a:gd name="T109" fmla="*/ 78 h 254"/>
                <a:gd name="T110" fmla="*/ 33 w 420"/>
                <a:gd name="T111" fmla="*/ 93 h 254"/>
                <a:gd name="T112" fmla="*/ 31 w 420"/>
                <a:gd name="T113" fmla="*/ 108 h 254"/>
                <a:gd name="T114" fmla="*/ 22 w 420"/>
                <a:gd name="T115" fmla="*/ 122 h 254"/>
                <a:gd name="T116" fmla="*/ 15 w 420"/>
                <a:gd name="T117" fmla="*/ 128 h 254"/>
                <a:gd name="T118" fmla="*/ 4 w 420"/>
                <a:gd name="T119" fmla="*/ 133 h 254"/>
                <a:gd name="T120" fmla="*/ 0 w 420"/>
                <a:gd name="T121" fmla="*/ 145 h 254"/>
                <a:gd name="T122" fmla="*/ 2 w 420"/>
                <a:gd name="T123" fmla="*/ 161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20" h="254">
                  <a:moveTo>
                    <a:pt x="2" y="161"/>
                  </a:moveTo>
                  <a:lnTo>
                    <a:pt x="15" y="172"/>
                  </a:lnTo>
                  <a:lnTo>
                    <a:pt x="13" y="178"/>
                  </a:lnTo>
                  <a:lnTo>
                    <a:pt x="17" y="189"/>
                  </a:lnTo>
                  <a:lnTo>
                    <a:pt x="28" y="189"/>
                  </a:lnTo>
                  <a:lnTo>
                    <a:pt x="70" y="230"/>
                  </a:lnTo>
                  <a:lnTo>
                    <a:pt x="83" y="232"/>
                  </a:lnTo>
                  <a:lnTo>
                    <a:pt x="117" y="254"/>
                  </a:lnTo>
                  <a:lnTo>
                    <a:pt x="133" y="241"/>
                  </a:lnTo>
                  <a:lnTo>
                    <a:pt x="157" y="243"/>
                  </a:lnTo>
                  <a:lnTo>
                    <a:pt x="165" y="248"/>
                  </a:lnTo>
                  <a:lnTo>
                    <a:pt x="183" y="241"/>
                  </a:lnTo>
                  <a:lnTo>
                    <a:pt x="220" y="226"/>
                  </a:lnTo>
                  <a:lnTo>
                    <a:pt x="263" y="219"/>
                  </a:lnTo>
                  <a:lnTo>
                    <a:pt x="281" y="222"/>
                  </a:lnTo>
                  <a:lnTo>
                    <a:pt x="287" y="232"/>
                  </a:lnTo>
                  <a:lnTo>
                    <a:pt x="302" y="215"/>
                  </a:lnTo>
                  <a:lnTo>
                    <a:pt x="322" y="208"/>
                  </a:lnTo>
                  <a:lnTo>
                    <a:pt x="341" y="205"/>
                  </a:lnTo>
                  <a:lnTo>
                    <a:pt x="374" y="172"/>
                  </a:lnTo>
                  <a:lnTo>
                    <a:pt x="383" y="152"/>
                  </a:lnTo>
                  <a:lnTo>
                    <a:pt x="387" y="113"/>
                  </a:lnTo>
                  <a:lnTo>
                    <a:pt x="391" y="81"/>
                  </a:lnTo>
                  <a:lnTo>
                    <a:pt x="404" y="80"/>
                  </a:lnTo>
                  <a:lnTo>
                    <a:pt x="414" y="68"/>
                  </a:lnTo>
                  <a:lnTo>
                    <a:pt x="420" y="59"/>
                  </a:lnTo>
                  <a:lnTo>
                    <a:pt x="407" y="50"/>
                  </a:lnTo>
                  <a:lnTo>
                    <a:pt x="400" y="54"/>
                  </a:lnTo>
                  <a:lnTo>
                    <a:pt x="381" y="50"/>
                  </a:lnTo>
                  <a:lnTo>
                    <a:pt x="370" y="35"/>
                  </a:lnTo>
                  <a:lnTo>
                    <a:pt x="359" y="15"/>
                  </a:lnTo>
                  <a:lnTo>
                    <a:pt x="346" y="15"/>
                  </a:lnTo>
                  <a:lnTo>
                    <a:pt x="326" y="0"/>
                  </a:lnTo>
                  <a:lnTo>
                    <a:pt x="315" y="2"/>
                  </a:lnTo>
                  <a:lnTo>
                    <a:pt x="274" y="7"/>
                  </a:lnTo>
                  <a:lnTo>
                    <a:pt x="266" y="19"/>
                  </a:lnTo>
                  <a:lnTo>
                    <a:pt x="255" y="33"/>
                  </a:lnTo>
                  <a:lnTo>
                    <a:pt x="240" y="41"/>
                  </a:lnTo>
                  <a:lnTo>
                    <a:pt x="226" y="44"/>
                  </a:lnTo>
                  <a:lnTo>
                    <a:pt x="216" y="41"/>
                  </a:lnTo>
                  <a:lnTo>
                    <a:pt x="207" y="35"/>
                  </a:lnTo>
                  <a:lnTo>
                    <a:pt x="200" y="33"/>
                  </a:lnTo>
                  <a:lnTo>
                    <a:pt x="187" y="39"/>
                  </a:lnTo>
                  <a:lnTo>
                    <a:pt x="170" y="48"/>
                  </a:lnTo>
                  <a:lnTo>
                    <a:pt x="135" y="63"/>
                  </a:lnTo>
                  <a:lnTo>
                    <a:pt x="120" y="65"/>
                  </a:lnTo>
                  <a:lnTo>
                    <a:pt x="83" y="63"/>
                  </a:lnTo>
                  <a:lnTo>
                    <a:pt x="78" y="61"/>
                  </a:lnTo>
                  <a:lnTo>
                    <a:pt x="68" y="46"/>
                  </a:lnTo>
                  <a:lnTo>
                    <a:pt x="56" y="39"/>
                  </a:lnTo>
                  <a:lnTo>
                    <a:pt x="52" y="44"/>
                  </a:lnTo>
                  <a:lnTo>
                    <a:pt x="50" y="59"/>
                  </a:lnTo>
                  <a:lnTo>
                    <a:pt x="43" y="74"/>
                  </a:lnTo>
                  <a:lnTo>
                    <a:pt x="30" y="74"/>
                  </a:lnTo>
                  <a:lnTo>
                    <a:pt x="26" y="78"/>
                  </a:lnTo>
                  <a:lnTo>
                    <a:pt x="33" y="93"/>
                  </a:lnTo>
                  <a:lnTo>
                    <a:pt x="31" y="108"/>
                  </a:lnTo>
                  <a:lnTo>
                    <a:pt x="22" y="122"/>
                  </a:lnTo>
                  <a:lnTo>
                    <a:pt x="15" y="128"/>
                  </a:lnTo>
                  <a:lnTo>
                    <a:pt x="4" y="133"/>
                  </a:lnTo>
                  <a:lnTo>
                    <a:pt x="0" y="145"/>
                  </a:lnTo>
                  <a:lnTo>
                    <a:pt x="2" y="16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folHlink">
                    <a:gamma/>
                    <a:tint val="14902"/>
                    <a:invGamma/>
                  </a:schemeClr>
                </a:gs>
              </a:gsLst>
              <a:lin ang="5400000" scaled="1"/>
            </a:gra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00"/>
                </a:solidFill>
              </a:endParaRPr>
            </a:p>
          </p:txBody>
        </p:sp>
        <p:sp>
          <p:nvSpPr>
            <p:cNvPr id="635909" name="Freeform 5"/>
            <p:cNvSpPr>
              <a:spLocks/>
            </p:cNvSpPr>
            <p:nvPr/>
          </p:nvSpPr>
          <p:spPr bwMode="auto">
            <a:xfrm>
              <a:off x="1200" y="3497"/>
              <a:ext cx="237" cy="132"/>
            </a:xfrm>
            <a:custGeom>
              <a:avLst/>
              <a:gdLst>
                <a:gd name="T0" fmla="*/ 17 w 199"/>
                <a:gd name="T1" fmla="*/ 63 h 115"/>
                <a:gd name="T2" fmla="*/ 37 w 199"/>
                <a:gd name="T3" fmla="*/ 83 h 115"/>
                <a:gd name="T4" fmla="*/ 31 w 199"/>
                <a:gd name="T5" fmla="*/ 93 h 115"/>
                <a:gd name="T6" fmla="*/ 22 w 199"/>
                <a:gd name="T7" fmla="*/ 100 h 115"/>
                <a:gd name="T8" fmla="*/ 11 w 199"/>
                <a:gd name="T9" fmla="*/ 102 h 115"/>
                <a:gd name="T10" fmla="*/ 0 w 199"/>
                <a:gd name="T11" fmla="*/ 104 h 115"/>
                <a:gd name="T12" fmla="*/ 20 w 199"/>
                <a:gd name="T13" fmla="*/ 113 h 115"/>
                <a:gd name="T14" fmla="*/ 28 w 199"/>
                <a:gd name="T15" fmla="*/ 115 h 115"/>
                <a:gd name="T16" fmla="*/ 53 w 199"/>
                <a:gd name="T17" fmla="*/ 100 h 115"/>
                <a:gd name="T18" fmla="*/ 108 w 199"/>
                <a:gd name="T19" fmla="*/ 114 h 115"/>
                <a:gd name="T20" fmla="*/ 144 w 199"/>
                <a:gd name="T21" fmla="*/ 74 h 115"/>
                <a:gd name="T22" fmla="*/ 151 w 199"/>
                <a:gd name="T23" fmla="*/ 57 h 115"/>
                <a:gd name="T24" fmla="*/ 158 w 199"/>
                <a:gd name="T25" fmla="*/ 52 h 115"/>
                <a:gd name="T26" fmla="*/ 178 w 199"/>
                <a:gd name="T27" fmla="*/ 54 h 115"/>
                <a:gd name="T28" fmla="*/ 199 w 199"/>
                <a:gd name="T29" fmla="*/ 30 h 115"/>
                <a:gd name="T30" fmla="*/ 197 w 199"/>
                <a:gd name="T31" fmla="*/ 15 h 115"/>
                <a:gd name="T32" fmla="*/ 183 w 199"/>
                <a:gd name="T33" fmla="*/ 0 h 115"/>
                <a:gd name="T34" fmla="*/ 173 w 199"/>
                <a:gd name="T35" fmla="*/ 2 h 115"/>
                <a:gd name="T36" fmla="*/ 163 w 199"/>
                <a:gd name="T37" fmla="*/ 5 h 115"/>
                <a:gd name="T38" fmla="*/ 145 w 199"/>
                <a:gd name="T39" fmla="*/ 1 h 115"/>
                <a:gd name="T40" fmla="*/ 127 w 199"/>
                <a:gd name="T41" fmla="*/ 2 h 115"/>
                <a:gd name="T42" fmla="*/ 109 w 199"/>
                <a:gd name="T43" fmla="*/ 7 h 115"/>
                <a:gd name="T44" fmla="*/ 84 w 199"/>
                <a:gd name="T45" fmla="*/ 5 h 115"/>
                <a:gd name="T46" fmla="*/ 73 w 199"/>
                <a:gd name="T47" fmla="*/ 20 h 115"/>
                <a:gd name="T48" fmla="*/ 31 w 199"/>
                <a:gd name="T49" fmla="*/ 7 h 115"/>
                <a:gd name="T50" fmla="*/ 15 w 199"/>
                <a:gd name="T51" fmla="*/ 7 h 115"/>
                <a:gd name="T52" fmla="*/ 15 w 199"/>
                <a:gd name="T53" fmla="*/ 32 h 115"/>
                <a:gd name="T54" fmla="*/ 17 w 199"/>
                <a:gd name="T55" fmla="*/ 63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99" h="115">
                  <a:moveTo>
                    <a:pt x="17" y="63"/>
                  </a:moveTo>
                  <a:lnTo>
                    <a:pt x="37" y="83"/>
                  </a:lnTo>
                  <a:lnTo>
                    <a:pt x="31" y="93"/>
                  </a:lnTo>
                  <a:lnTo>
                    <a:pt x="22" y="100"/>
                  </a:lnTo>
                  <a:lnTo>
                    <a:pt x="11" y="102"/>
                  </a:lnTo>
                  <a:lnTo>
                    <a:pt x="0" y="104"/>
                  </a:lnTo>
                  <a:lnTo>
                    <a:pt x="20" y="113"/>
                  </a:lnTo>
                  <a:lnTo>
                    <a:pt x="28" y="115"/>
                  </a:lnTo>
                  <a:lnTo>
                    <a:pt x="53" y="100"/>
                  </a:lnTo>
                  <a:lnTo>
                    <a:pt x="108" y="114"/>
                  </a:lnTo>
                  <a:lnTo>
                    <a:pt x="144" y="74"/>
                  </a:lnTo>
                  <a:lnTo>
                    <a:pt x="151" y="57"/>
                  </a:lnTo>
                  <a:lnTo>
                    <a:pt x="158" y="52"/>
                  </a:lnTo>
                  <a:lnTo>
                    <a:pt x="178" y="54"/>
                  </a:lnTo>
                  <a:lnTo>
                    <a:pt x="199" y="30"/>
                  </a:lnTo>
                  <a:lnTo>
                    <a:pt x="197" y="15"/>
                  </a:lnTo>
                  <a:lnTo>
                    <a:pt x="183" y="0"/>
                  </a:lnTo>
                  <a:lnTo>
                    <a:pt x="173" y="2"/>
                  </a:lnTo>
                  <a:lnTo>
                    <a:pt x="163" y="5"/>
                  </a:lnTo>
                  <a:lnTo>
                    <a:pt x="145" y="1"/>
                  </a:lnTo>
                  <a:lnTo>
                    <a:pt x="127" y="2"/>
                  </a:lnTo>
                  <a:lnTo>
                    <a:pt x="109" y="7"/>
                  </a:lnTo>
                  <a:lnTo>
                    <a:pt x="84" y="5"/>
                  </a:lnTo>
                  <a:lnTo>
                    <a:pt x="73" y="20"/>
                  </a:lnTo>
                  <a:lnTo>
                    <a:pt x="31" y="7"/>
                  </a:lnTo>
                  <a:lnTo>
                    <a:pt x="15" y="7"/>
                  </a:lnTo>
                  <a:lnTo>
                    <a:pt x="15" y="32"/>
                  </a:lnTo>
                  <a:lnTo>
                    <a:pt x="17" y="63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folHlink">
                    <a:gamma/>
                    <a:tint val="14902"/>
                    <a:invGamma/>
                  </a:schemeClr>
                </a:gs>
              </a:gsLst>
              <a:lin ang="5400000" scaled="1"/>
            </a:gra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00"/>
                </a:solidFill>
              </a:endParaRPr>
            </a:p>
          </p:txBody>
        </p:sp>
        <p:sp>
          <p:nvSpPr>
            <p:cNvPr id="635910" name="Freeform 6"/>
            <p:cNvSpPr>
              <a:spLocks/>
            </p:cNvSpPr>
            <p:nvPr/>
          </p:nvSpPr>
          <p:spPr bwMode="auto">
            <a:xfrm>
              <a:off x="1895" y="3739"/>
              <a:ext cx="458" cy="323"/>
            </a:xfrm>
            <a:custGeom>
              <a:avLst/>
              <a:gdLst>
                <a:gd name="T0" fmla="*/ 7 w 384"/>
                <a:gd name="T1" fmla="*/ 39 h 281"/>
                <a:gd name="T2" fmla="*/ 2 w 384"/>
                <a:gd name="T3" fmla="*/ 59 h 281"/>
                <a:gd name="T4" fmla="*/ 28 w 384"/>
                <a:gd name="T5" fmla="*/ 82 h 281"/>
                <a:gd name="T6" fmla="*/ 30 w 384"/>
                <a:gd name="T7" fmla="*/ 115 h 281"/>
                <a:gd name="T8" fmla="*/ 6 w 384"/>
                <a:gd name="T9" fmla="*/ 135 h 281"/>
                <a:gd name="T10" fmla="*/ 9 w 384"/>
                <a:gd name="T11" fmla="*/ 159 h 281"/>
                <a:gd name="T12" fmla="*/ 6 w 384"/>
                <a:gd name="T13" fmla="*/ 186 h 281"/>
                <a:gd name="T14" fmla="*/ 9 w 384"/>
                <a:gd name="T15" fmla="*/ 209 h 281"/>
                <a:gd name="T16" fmla="*/ 30 w 384"/>
                <a:gd name="T17" fmla="*/ 222 h 281"/>
                <a:gd name="T18" fmla="*/ 31 w 384"/>
                <a:gd name="T19" fmla="*/ 255 h 281"/>
                <a:gd name="T20" fmla="*/ 44 w 384"/>
                <a:gd name="T21" fmla="*/ 281 h 281"/>
                <a:gd name="T22" fmla="*/ 109 w 384"/>
                <a:gd name="T23" fmla="*/ 264 h 281"/>
                <a:gd name="T24" fmla="*/ 149 w 384"/>
                <a:gd name="T25" fmla="*/ 236 h 281"/>
                <a:gd name="T26" fmla="*/ 179 w 384"/>
                <a:gd name="T27" fmla="*/ 253 h 281"/>
                <a:gd name="T28" fmla="*/ 208 w 384"/>
                <a:gd name="T29" fmla="*/ 262 h 281"/>
                <a:gd name="T30" fmla="*/ 243 w 384"/>
                <a:gd name="T31" fmla="*/ 249 h 281"/>
                <a:gd name="T32" fmla="*/ 245 w 384"/>
                <a:gd name="T33" fmla="*/ 220 h 281"/>
                <a:gd name="T34" fmla="*/ 271 w 384"/>
                <a:gd name="T35" fmla="*/ 220 h 281"/>
                <a:gd name="T36" fmla="*/ 284 w 384"/>
                <a:gd name="T37" fmla="*/ 212 h 281"/>
                <a:gd name="T38" fmla="*/ 336 w 384"/>
                <a:gd name="T39" fmla="*/ 196 h 281"/>
                <a:gd name="T40" fmla="*/ 354 w 384"/>
                <a:gd name="T41" fmla="*/ 175 h 281"/>
                <a:gd name="T42" fmla="*/ 328 w 384"/>
                <a:gd name="T43" fmla="*/ 147 h 281"/>
                <a:gd name="T44" fmla="*/ 340 w 384"/>
                <a:gd name="T45" fmla="*/ 124 h 281"/>
                <a:gd name="T46" fmla="*/ 349 w 384"/>
                <a:gd name="T47" fmla="*/ 111 h 281"/>
                <a:gd name="T48" fmla="*/ 356 w 384"/>
                <a:gd name="T49" fmla="*/ 82 h 281"/>
                <a:gd name="T50" fmla="*/ 364 w 384"/>
                <a:gd name="T51" fmla="*/ 52 h 281"/>
                <a:gd name="T52" fmla="*/ 384 w 384"/>
                <a:gd name="T53" fmla="*/ 39 h 281"/>
                <a:gd name="T54" fmla="*/ 373 w 384"/>
                <a:gd name="T55" fmla="*/ 9 h 281"/>
                <a:gd name="T56" fmla="*/ 321 w 384"/>
                <a:gd name="T57" fmla="*/ 2 h 281"/>
                <a:gd name="T58" fmla="*/ 266 w 384"/>
                <a:gd name="T59" fmla="*/ 6 h 281"/>
                <a:gd name="T60" fmla="*/ 214 w 384"/>
                <a:gd name="T61" fmla="*/ 32 h 281"/>
                <a:gd name="T62" fmla="*/ 173 w 384"/>
                <a:gd name="T63" fmla="*/ 50 h 281"/>
                <a:gd name="T64" fmla="*/ 119 w 384"/>
                <a:gd name="T65" fmla="*/ 54 h 281"/>
                <a:gd name="T66" fmla="*/ 83 w 384"/>
                <a:gd name="T67" fmla="*/ 52 h 281"/>
                <a:gd name="T68" fmla="*/ 41 w 384"/>
                <a:gd name="T69" fmla="*/ 37 h 281"/>
                <a:gd name="T70" fmla="*/ 9 w 384"/>
                <a:gd name="T71" fmla="*/ 33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84" h="281">
                  <a:moveTo>
                    <a:pt x="9" y="33"/>
                  </a:moveTo>
                  <a:lnTo>
                    <a:pt x="7" y="39"/>
                  </a:lnTo>
                  <a:lnTo>
                    <a:pt x="0" y="46"/>
                  </a:lnTo>
                  <a:lnTo>
                    <a:pt x="2" y="59"/>
                  </a:lnTo>
                  <a:lnTo>
                    <a:pt x="13" y="80"/>
                  </a:lnTo>
                  <a:lnTo>
                    <a:pt x="28" y="82"/>
                  </a:lnTo>
                  <a:lnTo>
                    <a:pt x="31" y="91"/>
                  </a:lnTo>
                  <a:lnTo>
                    <a:pt x="30" y="115"/>
                  </a:lnTo>
                  <a:lnTo>
                    <a:pt x="24" y="122"/>
                  </a:lnTo>
                  <a:lnTo>
                    <a:pt x="6" y="135"/>
                  </a:lnTo>
                  <a:lnTo>
                    <a:pt x="4" y="141"/>
                  </a:lnTo>
                  <a:lnTo>
                    <a:pt x="9" y="159"/>
                  </a:lnTo>
                  <a:lnTo>
                    <a:pt x="11" y="173"/>
                  </a:lnTo>
                  <a:lnTo>
                    <a:pt x="6" y="186"/>
                  </a:lnTo>
                  <a:lnTo>
                    <a:pt x="0" y="196"/>
                  </a:lnTo>
                  <a:lnTo>
                    <a:pt x="9" y="209"/>
                  </a:lnTo>
                  <a:lnTo>
                    <a:pt x="17" y="207"/>
                  </a:lnTo>
                  <a:lnTo>
                    <a:pt x="30" y="222"/>
                  </a:lnTo>
                  <a:lnTo>
                    <a:pt x="31" y="236"/>
                  </a:lnTo>
                  <a:lnTo>
                    <a:pt x="31" y="255"/>
                  </a:lnTo>
                  <a:lnTo>
                    <a:pt x="30" y="264"/>
                  </a:lnTo>
                  <a:lnTo>
                    <a:pt x="44" y="281"/>
                  </a:lnTo>
                  <a:lnTo>
                    <a:pt x="74" y="275"/>
                  </a:lnTo>
                  <a:lnTo>
                    <a:pt x="109" y="264"/>
                  </a:lnTo>
                  <a:lnTo>
                    <a:pt x="136" y="248"/>
                  </a:lnTo>
                  <a:lnTo>
                    <a:pt x="149" y="236"/>
                  </a:lnTo>
                  <a:lnTo>
                    <a:pt x="166" y="259"/>
                  </a:lnTo>
                  <a:lnTo>
                    <a:pt x="179" y="253"/>
                  </a:lnTo>
                  <a:lnTo>
                    <a:pt x="197" y="259"/>
                  </a:lnTo>
                  <a:lnTo>
                    <a:pt x="208" y="262"/>
                  </a:lnTo>
                  <a:lnTo>
                    <a:pt x="230" y="253"/>
                  </a:lnTo>
                  <a:lnTo>
                    <a:pt x="243" y="249"/>
                  </a:lnTo>
                  <a:lnTo>
                    <a:pt x="243" y="238"/>
                  </a:lnTo>
                  <a:lnTo>
                    <a:pt x="245" y="220"/>
                  </a:lnTo>
                  <a:lnTo>
                    <a:pt x="256" y="214"/>
                  </a:lnTo>
                  <a:lnTo>
                    <a:pt x="271" y="220"/>
                  </a:lnTo>
                  <a:lnTo>
                    <a:pt x="273" y="227"/>
                  </a:lnTo>
                  <a:lnTo>
                    <a:pt x="284" y="212"/>
                  </a:lnTo>
                  <a:lnTo>
                    <a:pt x="312" y="199"/>
                  </a:lnTo>
                  <a:lnTo>
                    <a:pt x="336" y="196"/>
                  </a:lnTo>
                  <a:lnTo>
                    <a:pt x="358" y="196"/>
                  </a:lnTo>
                  <a:lnTo>
                    <a:pt x="354" y="175"/>
                  </a:lnTo>
                  <a:lnTo>
                    <a:pt x="351" y="164"/>
                  </a:lnTo>
                  <a:lnTo>
                    <a:pt x="328" y="147"/>
                  </a:lnTo>
                  <a:lnTo>
                    <a:pt x="327" y="142"/>
                  </a:lnTo>
                  <a:lnTo>
                    <a:pt x="340" y="124"/>
                  </a:lnTo>
                  <a:lnTo>
                    <a:pt x="353" y="121"/>
                  </a:lnTo>
                  <a:lnTo>
                    <a:pt x="349" y="111"/>
                  </a:lnTo>
                  <a:lnTo>
                    <a:pt x="356" y="93"/>
                  </a:lnTo>
                  <a:lnTo>
                    <a:pt x="356" y="82"/>
                  </a:lnTo>
                  <a:lnTo>
                    <a:pt x="360" y="61"/>
                  </a:lnTo>
                  <a:lnTo>
                    <a:pt x="364" y="52"/>
                  </a:lnTo>
                  <a:lnTo>
                    <a:pt x="377" y="54"/>
                  </a:lnTo>
                  <a:lnTo>
                    <a:pt x="384" y="39"/>
                  </a:lnTo>
                  <a:lnTo>
                    <a:pt x="377" y="26"/>
                  </a:lnTo>
                  <a:lnTo>
                    <a:pt x="373" y="9"/>
                  </a:lnTo>
                  <a:lnTo>
                    <a:pt x="364" y="11"/>
                  </a:lnTo>
                  <a:lnTo>
                    <a:pt x="321" y="2"/>
                  </a:lnTo>
                  <a:lnTo>
                    <a:pt x="293" y="0"/>
                  </a:lnTo>
                  <a:lnTo>
                    <a:pt x="266" y="6"/>
                  </a:lnTo>
                  <a:lnTo>
                    <a:pt x="242" y="17"/>
                  </a:lnTo>
                  <a:lnTo>
                    <a:pt x="214" y="32"/>
                  </a:lnTo>
                  <a:lnTo>
                    <a:pt x="193" y="48"/>
                  </a:lnTo>
                  <a:lnTo>
                    <a:pt x="173" y="50"/>
                  </a:lnTo>
                  <a:lnTo>
                    <a:pt x="145" y="45"/>
                  </a:lnTo>
                  <a:lnTo>
                    <a:pt x="119" y="54"/>
                  </a:lnTo>
                  <a:lnTo>
                    <a:pt x="102" y="58"/>
                  </a:lnTo>
                  <a:lnTo>
                    <a:pt x="83" y="52"/>
                  </a:lnTo>
                  <a:lnTo>
                    <a:pt x="56" y="41"/>
                  </a:lnTo>
                  <a:lnTo>
                    <a:pt x="41" y="37"/>
                  </a:lnTo>
                  <a:lnTo>
                    <a:pt x="20" y="33"/>
                  </a:lnTo>
                  <a:lnTo>
                    <a:pt x="9" y="33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folHlink">
                    <a:gamma/>
                    <a:tint val="14902"/>
                    <a:invGamma/>
                  </a:schemeClr>
                </a:gs>
              </a:gsLst>
              <a:lin ang="5400000" scaled="1"/>
            </a:gra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00"/>
                </a:solidFill>
              </a:endParaRPr>
            </a:p>
          </p:txBody>
        </p:sp>
        <p:sp>
          <p:nvSpPr>
            <p:cNvPr id="635911" name="Freeform 7"/>
            <p:cNvSpPr>
              <a:spLocks/>
            </p:cNvSpPr>
            <p:nvPr/>
          </p:nvSpPr>
          <p:spPr bwMode="auto">
            <a:xfrm>
              <a:off x="1632" y="3939"/>
              <a:ext cx="176" cy="285"/>
            </a:xfrm>
            <a:custGeom>
              <a:avLst/>
              <a:gdLst>
                <a:gd name="T0" fmla="*/ 11 w 148"/>
                <a:gd name="T1" fmla="*/ 56 h 248"/>
                <a:gd name="T2" fmla="*/ 20 w 148"/>
                <a:gd name="T3" fmla="*/ 63 h 248"/>
                <a:gd name="T4" fmla="*/ 20 w 148"/>
                <a:gd name="T5" fmla="*/ 74 h 248"/>
                <a:gd name="T6" fmla="*/ 19 w 148"/>
                <a:gd name="T7" fmla="*/ 81 h 248"/>
                <a:gd name="T8" fmla="*/ 13 w 148"/>
                <a:gd name="T9" fmla="*/ 91 h 248"/>
                <a:gd name="T10" fmla="*/ 13 w 148"/>
                <a:gd name="T11" fmla="*/ 115 h 248"/>
                <a:gd name="T12" fmla="*/ 17 w 148"/>
                <a:gd name="T13" fmla="*/ 124 h 248"/>
                <a:gd name="T14" fmla="*/ 4 w 148"/>
                <a:gd name="T15" fmla="*/ 144 h 248"/>
                <a:gd name="T16" fmla="*/ 7 w 148"/>
                <a:gd name="T17" fmla="*/ 148 h 248"/>
                <a:gd name="T18" fmla="*/ 0 w 148"/>
                <a:gd name="T19" fmla="*/ 159 h 248"/>
                <a:gd name="T20" fmla="*/ 6 w 148"/>
                <a:gd name="T21" fmla="*/ 170 h 248"/>
                <a:gd name="T22" fmla="*/ 7 w 148"/>
                <a:gd name="T23" fmla="*/ 178 h 248"/>
                <a:gd name="T24" fmla="*/ 11 w 148"/>
                <a:gd name="T25" fmla="*/ 168 h 248"/>
                <a:gd name="T26" fmla="*/ 22 w 148"/>
                <a:gd name="T27" fmla="*/ 181 h 248"/>
                <a:gd name="T28" fmla="*/ 20 w 148"/>
                <a:gd name="T29" fmla="*/ 194 h 248"/>
                <a:gd name="T30" fmla="*/ 15 w 148"/>
                <a:gd name="T31" fmla="*/ 200 h 248"/>
                <a:gd name="T32" fmla="*/ 22 w 148"/>
                <a:gd name="T33" fmla="*/ 211 h 248"/>
                <a:gd name="T34" fmla="*/ 31 w 148"/>
                <a:gd name="T35" fmla="*/ 215 h 248"/>
                <a:gd name="T36" fmla="*/ 46 w 148"/>
                <a:gd name="T37" fmla="*/ 224 h 248"/>
                <a:gd name="T38" fmla="*/ 59 w 148"/>
                <a:gd name="T39" fmla="*/ 235 h 248"/>
                <a:gd name="T40" fmla="*/ 61 w 148"/>
                <a:gd name="T41" fmla="*/ 242 h 248"/>
                <a:gd name="T42" fmla="*/ 76 w 148"/>
                <a:gd name="T43" fmla="*/ 248 h 248"/>
                <a:gd name="T44" fmla="*/ 89 w 148"/>
                <a:gd name="T45" fmla="*/ 242 h 248"/>
                <a:gd name="T46" fmla="*/ 105 w 148"/>
                <a:gd name="T47" fmla="*/ 233 h 248"/>
                <a:gd name="T48" fmla="*/ 113 w 148"/>
                <a:gd name="T49" fmla="*/ 217 h 248"/>
                <a:gd name="T50" fmla="*/ 120 w 148"/>
                <a:gd name="T51" fmla="*/ 207 h 248"/>
                <a:gd name="T52" fmla="*/ 133 w 148"/>
                <a:gd name="T53" fmla="*/ 183 h 248"/>
                <a:gd name="T54" fmla="*/ 137 w 148"/>
                <a:gd name="T55" fmla="*/ 165 h 248"/>
                <a:gd name="T56" fmla="*/ 139 w 148"/>
                <a:gd name="T57" fmla="*/ 148 h 248"/>
                <a:gd name="T58" fmla="*/ 148 w 148"/>
                <a:gd name="T59" fmla="*/ 137 h 248"/>
                <a:gd name="T60" fmla="*/ 133 w 148"/>
                <a:gd name="T61" fmla="*/ 133 h 248"/>
                <a:gd name="T62" fmla="*/ 128 w 148"/>
                <a:gd name="T63" fmla="*/ 126 h 248"/>
                <a:gd name="T64" fmla="*/ 120 w 148"/>
                <a:gd name="T65" fmla="*/ 128 h 248"/>
                <a:gd name="T66" fmla="*/ 107 w 148"/>
                <a:gd name="T67" fmla="*/ 122 h 248"/>
                <a:gd name="T68" fmla="*/ 104 w 148"/>
                <a:gd name="T69" fmla="*/ 105 h 248"/>
                <a:gd name="T70" fmla="*/ 100 w 148"/>
                <a:gd name="T71" fmla="*/ 93 h 248"/>
                <a:gd name="T72" fmla="*/ 107 w 148"/>
                <a:gd name="T73" fmla="*/ 80 h 248"/>
                <a:gd name="T74" fmla="*/ 107 w 148"/>
                <a:gd name="T75" fmla="*/ 41 h 248"/>
                <a:gd name="T76" fmla="*/ 107 w 148"/>
                <a:gd name="T77" fmla="*/ 28 h 248"/>
                <a:gd name="T78" fmla="*/ 100 w 148"/>
                <a:gd name="T79" fmla="*/ 20 h 248"/>
                <a:gd name="T80" fmla="*/ 87 w 148"/>
                <a:gd name="T81" fmla="*/ 19 h 248"/>
                <a:gd name="T82" fmla="*/ 78 w 148"/>
                <a:gd name="T83" fmla="*/ 15 h 248"/>
                <a:gd name="T84" fmla="*/ 70 w 148"/>
                <a:gd name="T85" fmla="*/ 2 h 248"/>
                <a:gd name="T86" fmla="*/ 61 w 148"/>
                <a:gd name="T87" fmla="*/ 0 h 248"/>
                <a:gd name="T88" fmla="*/ 57 w 148"/>
                <a:gd name="T89" fmla="*/ 6 h 248"/>
                <a:gd name="T90" fmla="*/ 56 w 148"/>
                <a:gd name="T91" fmla="*/ 2 h 248"/>
                <a:gd name="T92" fmla="*/ 41 w 148"/>
                <a:gd name="T93" fmla="*/ 4 h 248"/>
                <a:gd name="T94" fmla="*/ 33 w 148"/>
                <a:gd name="T95" fmla="*/ 0 h 248"/>
                <a:gd name="T96" fmla="*/ 22 w 148"/>
                <a:gd name="T97" fmla="*/ 7 h 248"/>
                <a:gd name="T98" fmla="*/ 20 w 148"/>
                <a:gd name="T99" fmla="*/ 30 h 248"/>
                <a:gd name="T100" fmla="*/ 17 w 148"/>
                <a:gd name="T101" fmla="*/ 44 h 248"/>
                <a:gd name="T102" fmla="*/ 11 w 148"/>
                <a:gd name="T103" fmla="*/ 56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8" h="248">
                  <a:moveTo>
                    <a:pt x="11" y="56"/>
                  </a:moveTo>
                  <a:lnTo>
                    <a:pt x="20" y="63"/>
                  </a:lnTo>
                  <a:lnTo>
                    <a:pt x="20" y="74"/>
                  </a:lnTo>
                  <a:lnTo>
                    <a:pt x="19" y="81"/>
                  </a:lnTo>
                  <a:lnTo>
                    <a:pt x="13" y="91"/>
                  </a:lnTo>
                  <a:lnTo>
                    <a:pt x="13" y="115"/>
                  </a:lnTo>
                  <a:lnTo>
                    <a:pt x="17" y="124"/>
                  </a:lnTo>
                  <a:lnTo>
                    <a:pt x="4" y="144"/>
                  </a:lnTo>
                  <a:lnTo>
                    <a:pt x="7" y="148"/>
                  </a:lnTo>
                  <a:lnTo>
                    <a:pt x="0" y="159"/>
                  </a:lnTo>
                  <a:lnTo>
                    <a:pt x="6" y="170"/>
                  </a:lnTo>
                  <a:lnTo>
                    <a:pt x="7" y="178"/>
                  </a:lnTo>
                  <a:lnTo>
                    <a:pt x="11" y="168"/>
                  </a:lnTo>
                  <a:lnTo>
                    <a:pt x="22" y="181"/>
                  </a:lnTo>
                  <a:lnTo>
                    <a:pt x="20" y="194"/>
                  </a:lnTo>
                  <a:lnTo>
                    <a:pt x="15" y="200"/>
                  </a:lnTo>
                  <a:lnTo>
                    <a:pt x="22" y="211"/>
                  </a:lnTo>
                  <a:lnTo>
                    <a:pt x="31" y="215"/>
                  </a:lnTo>
                  <a:lnTo>
                    <a:pt x="46" y="224"/>
                  </a:lnTo>
                  <a:lnTo>
                    <a:pt x="59" y="235"/>
                  </a:lnTo>
                  <a:lnTo>
                    <a:pt x="61" y="242"/>
                  </a:lnTo>
                  <a:lnTo>
                    <a:pt x="76" y="248"/>
                  </a:lnTo>
                  <a:lnTo>
                    <a:pt x="89" y="242"/>
                  </a:lnTo>
                  <a:lnTo>
                    <a:pt x="105" y="233"/>
                  </a:lnTo>
                  <a:lnTo>
                    <a:pt x="113" y="217"/>
                  </a:lnTo>
                  <a:lnTo>
                    <a:pt x="120" y="207"/>
                  </a:lnTo>
                  <a:lnTo>
                    <a:pt x="133" y="183"/>
                  </a:lnTo>
                  <a:lnTo>
                    <a:pt x="137" y="165"/>
                  </a:lnTo>
                  <a:lnTo>
                    <a:pt x="139" y="148"/>
                  </a:lnTo>
                  <a:lnTo>
                    <a:pt x="148" y="137"/>
                  </a:lnTo>
                  <a:lnTo>
                    <a:pt x="133" y="133"/>
                  </a:lnTo>
                  <a:lnTo>
                    <a:pt x="128" y="126"/>
                  </a:lnTo>
                  <a:lnTo>
                    <a:pt x="120" y="128"/>
                  </a:lnTo>
                  <a:lnTo>
                    <a:pt x="107" y="122"/>
                  </a:lnTo>
                  <a:lnTo>
                    <a:pt x="104" y="105"/>
                  </a:lnTo>
                  <a:lnTo>
                    <a:pt x="100" y="93"/>
                  </a:lnTo>
                  <a:lnTo>
                    <a:pt x="107" y="80"/>
                  </a:lnTo>
                  <a:lnTo>
                    <a:pt x="107" y="41"/>
                  </a:lnTo>
                  <a:lnTo>
                    <a:pt x="107" y="28"/>
                  </a:lnTo>
                  <a:lnTo>
                    <a:pt x="100" y="20"/>
                  </a:lnTo>
                  <a:lnTo>
                    <a:pt x="87" y="19"/>
                  </a:lnTo>
                  <a:lnTo>
                    <a:pt x="78" y="15"/>
                  </a:lnTo>
                  <a:lnTo>
                    <a:pt x="70" y="2"/>
                  </a:lnTo>
                  <a:lnTo>
                    <a:pt x="61" y="0"/>
                  </a:lnTo>
                  <a:lnTo>
                    <a:pt x="57" y="6"/>
                  </a:lnTo>
                  <a:lnTo>
                    <a:pt x="56" y="2"/>
                  </a:lnTo>
                  <a:lnTo>
                    <a:pt x="41" y="4"/>
                  </a:lnTo>
                  <a:lnTo>
                    <a:pt x="33" y="0"/>
                  </a:lnTo>
                  <a:lnTo>
                    <a:pt x="22" y="7"/>
                  </a:lnTo>
                  <a:lnTo>
                    <a:pt x="20" y="30"/>
                  </a:lnTo>
                  <a:lnTo>
                    <a:pt x="17" y="44"/>
                  </a:lnTo>
                  <a:lnTo>
                    <a:pt x="11" y="56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folHlink">
                    <a:gamma/>
                    <a:tint val="14902"/>
                    <a:invGamma/>
                  </a:schemeClr>
                </a:gs>
              </a:gsLst>
              <a:lin ang="5400000" scaled="1"/>
            </a:gra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00"/>
                </a:solidFill>
              </a:endParaRPr>
            </a:p>
          </p:txBody>
        </p:sp>
        <p:sp>
          <p:nvSpPr>
            <p:cNvPr id="635912" name="Freeform 8"/>
            <p:cNvSpPr>
              <a:spLocks/>
            </p:cNvSpPr>
            <p:nvPr/>
          </p:nvSpPr>
          <p:spPr bwMode="auto">
            <a:xfrm>
              <a:off x="1762" y="3340"/>
              <a:ext cx="656" cy="463"/>
            </a:xfrm>
            <a:custGeom>
              <a:avLst/>
              <a:gdLst>
                <a:gd name="T0" fmla="*/ 122 w 550"/>
                <a:gd name="T1" fmla="*/ 46 h 402"/>
                <a:gd name="T2" fmla="*/ 102 w 550"/>
                <a:gd name="T3" fmla="*/ 57 h 402"/>
                <a:gd name="T4" fmla="*/ 95 w 550"/>
                <a:gd name="T5" fmla="*/ 130 h 402"/>
                <a:gd name="T6" fmla="*/ 62 w 550"/>
                <a:gd name="T7" fmla="*/ 169 h 402"/>
                <a:gd name="T8" fmla="*/ 19 w 550"/>
                <a:gd name="T9" fmla="*/ 189 h 402"/>
                <a:gd name="T10" fmla="*/ 0 w 550"/>
                <a:gd name="T11" fmla="*/ 215 h 402"/>
                <a:gd name="T12" fmla="*/ 17 w 550"/>
                <a:gd name="T13" fmla="*/ 237 h 402"/>
                <a:gd name="T14" fmla="*/ 17 w 550"/>
                <a:gd name="T15" fmla="*/ 258 h 402"/>
                <a:gd name="T16" fmla="*/ 41 w 550"/>
                <a:gd name="T17" fmla="*/ 263 h 402"/>
                <a:gd name="T18" fmla="*/ 52 w 550"/>
                <a:gd name="T19" fmla="*/ 295 h 402"/>
                <a:gd name="T20" fmla="*/ 59 w 550"/>
                <a:gd name="T21" fmla="*/ 324 h 402"/>
                <a:gd name="T22" fmla="*/ 76 w 550"/>
                <a:gd name="T23" fmla="*/ 324 h 402"/>
                <a:gd name="T24" fmla="*/ 104 w 550"/>
                <a:gd name="T25" fmla="*/ 326 h 402"/>
                <a:gd name="T26" fmla="*/ 104 w 550"/>
                <a:gd name="T27" fmla="*/ 343 h 402"/>
                <a:gd name="T28" fmla="*/ 122 w 550"/>
                <a:gd name="T29" fmla="*/ 358 h 402"/>
                <a:gd name="T30" fmla="*/ 122 w 550"/>
                <a:gd name="T31" fmla="*/ 378 h 402"/>
                <a:gd name="T32" fmla="*/ 160 w 550"/>
                <a:gd name="T33" fmla="*/ 387 h 402"/>
                <a:gd name="T34" fmla="*/ 213 w 550"/>
                <a:gd name="T35" fmla="*/ 402 h 402"/>
                <a:gd name="T36" fmla="*/ 253 w 550"/>
                <a:gd name="T37" fmla="*/ 391 h 402"/>
                <a:gd name="T38" fmla="*/ 298 w 550"/>
                <a:gd name="T39" fmla="*/ 395 h 402"/>
                <a:gd name="T40" fmla="*/ 324 w 550"/>
                <a:gd name="T41" fmla="*/ 380 h 402"/>
                <a:gd name="T42" fmla="*/ 398 w 550"/>
                <a:gd name="T43" fmla="*/ 346 h 402"/>
                <a:gd name="T44" fmla="*/ 441 w 550"/>
                <a:gd name="T45" fmla="*/ 350 h 402"/>
                <a:gd name="T46" fmla="*/ 474 w 550"/>
                <a:gd name="T47" fmla="*/ 356 h 402"/>
                <a:gd name="T48" fmla="*/ 494 w 550"/>
                <a:gd name="T49" fmla="*/ 339 h 402"/>
                <a:gd name="T50" fmla="*/ 496 w 550"/>
                <a:gd name="T51" fmla="*/ 282 h 402"/>
                <a:gd name="T52" fmla="*/ 515 w 550"/>
                <a:gd name="T53" fmla="*/ 263 h 402"/>
                <a:gd name="T54" fmla="*/ 533 w 550"/>
                <a:gd name="T55" fmla="*/ 263 h 402"/>
                <a:gd name="T56" fmla="*/ 537 w 550"/>
                <a:gd name="T57" fmla="*/ 248 h 402"/>
                <a:gd name="T58" fmla="*/ 550 w 550"/>
                <a:gd name="T59" fmla="*/ 235 h 402"/>
                <a:gd name="T60" fmla="*/ 522 w 550"/>
                <a:gd name="T61" fmla="*/ 226 h 402"/>
                <a:gd name="T62" fmla="*/ 489 w 550"/>
                <a:gd name="T63" fmla="*/ 233 h 402"/>
                <a:gd name="T64" fmla="*/ 457 w 550"/>
                <a:gd name="T65" fmla="*/ 226 h 402"/>
                <a:gd name="T66" fmla="*/ 452 w 550"/>
                <a:gd name="T67" fmla="*/ 200 h 402"/>
                <a:gd name="T68" fmla="*/ 441 w 550"/>
                <a:gd name="T69" fmla="*/ 174 h 402"/>
                <a:gd name="T70" fmla="*/ 435 w 550"/>
                <a:gd name="T71" fmla="*/ 148 h 402"/>
                <a:gd name="T72" fmla="*/ 437 w 550"/>
                <a:gd name="T73" fmla="*/ 124 h 402"/>
                <a:gd name="T74" fmla="*/ 413 w 550"/>
                <a:gd name="T75" fmla="*/ 87 h 402"/>
                <a:gd name="T76" fmla="*/ 405 w 550"/>
                <a:gd name="T77" fmla="*/ 61 h 402"/>
                <a:gd name="T78" fmla="*/ 381 w 550"/>
                <a:gd name="T79" fmla="*/ 41 h 402"/>
                <a:gd name="T80" fmla="*/ 365 w 550"/>
                <a:gd name="T81" fmla="*/ 9 h 402"/>
                <a:gd name="T82" fmla="*/ 348 w 550"/>
                <a:gd name="T83" fmla="*/ 0 h 402"/>
                <a:gd name="T84" fmla="*/ 329 w 550"/>
                <a:gd name="T85" fmla="*/ 13 h 402"/>
                <a:gd name="T86" fmla="*/ 307 w 550"/>
                <a:gd name="T87" fmla="*/ 15 h 402"/>
                <a:gd name="T88" fmla="*/ 288 w 550"/>
                <a:gd name="T89" fmla="*/ 26 h 402"/>
                <a:gd name="T90" fmla="*/ 259 w 550"/>
                <a:gd name="T91" fmla="*/ 30 h 402"/>
                <a:gd name="T92" fmla="*/ 235 w 550"/>
                <a:gd name="T93" fmla="*/ 13 h 402"/>
                <a:gd name="T94" fmla="*/ 204 w 550"/>
                <a:gd name="T95" fmla="*/ 24 h 402"/>
                <a:gd name="T96" fmla="*/ 180 w 550"/>
                <a:gd name="T97" fmla="*/ 22 h 402"/>
                <a:gd name="T98" fmla="*/ 150 w 550"/>
                <a:gd name="T99" fmla="*/ 20 h 402"/>
                <a:gd name="T100" fmla="*/ 135 w 550"/>
                <a:gd name="T101" fmla="*/ 28 h 402"/>
                <a:gd name="T102" fmla="*/ 128 w 550"/>
                <a:gd name="T103" fmla="*/ 31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50" h="402">
                  <a:moveTo>
                    <a:pt x="132" y="35"/>
                  </a:moveTo>
                  <a:lnTo>
                    <a:pt x="122" y="46"/>
                  </a:lnTo>
                  <a:lnTo>
                    <a:pt x="115" y="54"/>
                  </a:lnTo>
                  <a:lnTo>
                    <a:pt x="102" y="57"/>
                  </a:lnTo>
                  <a:lnTo>
                    <a:pt x="96" y="119"/>
                  </a:lnTo>
                  <a:lnTo>
                    <a:pt x="95" y="130"/>
                  </a:lnTo>
                  <a:lnTo>
                    <a:pt x="80" y="154"/>
                  </a:lnTo>
                  <a:lnTo>
                    <a:pt x="62" y="169"/>
                  </a:lnTo>
                  <a:lnTo>
                    <a:pt x="50" y="182"/>
                  </a:lnTo>
                  <a:lnTo>
                    <a:pt x="19" y="189"/>
                  </a:lnTo>
                  <a:lnTo>
                    <a:pt x="3" y="203"/>
                  </a:lnTo>
                  <a:lnTo>
                    <a:pt x="0" y="215"/>
                  </a:lnTo>
                  <a:lnTo>
                    <a:pt x="11" y="224"/>
                  </a:lnTo>
                  <a:lnTo>
                    <a:pt x="17" y="237"/>
                  </a:lnTo>
                  <a:lnTo>
                    <a:pt x="15" y="246"/>
                  </a:lnTo>
                  <a:lnTo>
                    <a:pt x="17" y="258"/>
                  </a:lnTo>
                  <a:lnTo>
                    <a:pt x="26" y="263"/>
                  </a:lnTo>
                  <a:lnTo>
                    <a:pt x="41" y="263"/>
                  </a:lnTo>
                  <a:lnTo>
                    <a:pt x="46" y="274"/>
                  </a:lnTo>
                  <a:lnTo>
                    <a:pt x="52" y="295"/>
                  </a:lnTo>
                  <a:lnTo>
                    <a:pt x="54" y="311"/>
                  </a:lnTo>
                  <a:lnTo>
                    <a:pt x="59" y="324"/>
                  </a:lnTo>
                  <a:lnTo>
                    <a:pt x="69" y="328"/>
                  </a:lnTo>
                  <a:lnTo>
                    <a:pt x="76" y="324"/>
                  </a:lnTo>
                  <a:lnTo>
                    <a:pt x="89" y="315"/>
                  </a:lnTo>
                  <a:lnTo>
                    <a:pt x="104" y="326"/>
                  </a:lnTo>
                  <a:lnTo>
                    <a:pt x="102" y="337"/>
                  </a:lnTo>
                  <a:lnTo>
                    <a:pt x="104" y="343"/>
                  </a:lnTo>
                  <a:lnTo>
                    <a:pt x="111" y="346"/>
                  </a:lnTo>
                  <a:lnTo>
                    <a:pt x="122" y="358"/>
                  </a:lnTo>
                  <a:lnTo>
                    <a:pt x="119" y="371"/>
                  </a:lnTo>
                  <a:lnTo>
                    <a:pt x="122" y="378"/>
                  </a:lnTo>
                  <a:lnTo>
                    <a:pt x="139" y="378"/>
                  </a:lnTo>
                  <a:lnTo>
                    <a:pt x="160" y="387"/>
                  </a:lnTo>
                  <a:lnTo>
                    <a:pt x="198" y="402"/>
                  </a:lnTo>
                  <a:lnTo>
                    <a:pt x="213" y="402"/>
                  </a:lnTo>
                  <a:lnTo>
                    <a:pt x="235" y="398"/>
                  </a:lnTo>
                  <a:lnTo>
                    <a:pt x="253" y="391"/>
                  </a:lnTo>
                  <a:lnTo>
                    <a:pt x="283" y="396"/>
                  </a:lnTo>
                  <a:lnTo>
                    <a:pt x="298" y="395"/>
                  </a:lnTo>
                  <a:lnTo>
                    <a:pt x="305" y="393"/>
                  </a:lnTo>
                  <a:lnTo>
                    <a:pt x="324" y="380"/>
                  </a:lnTo>
                  <a:lnTo>
                    <a:pt x="366" y="356"/>
                  </a:lnTo>
                  <a:lnTo>
                    <a:pt x="398" y="346"/>
                  </a:lnTo>
                  <a:lnTo>
                    <a:pt x="415" y="345"/>
                  </a:lnTo>
                  <a:lnTo>
                    <a:pt x="441" y="350"/>
                  </a:lnTo>
                  <a:lnTo>
                    <a:pt x="463" y="352"/>
                  </a:lnTo>
                  <a:lnTo>
                    <a:pt x="474" y="356"/>
                  </a:lnTo>
                  <a:lnTo>
                    <a:pt x="491" y="354"/>
                  </a:lnTo>
                  <a:lnTo>
                    <a:pt x="494" y="339"/>
                  </a:lnTo>
                  <a:lnTo>
                    <a:pt x="494" y="311"/>
                  </a:lnTo>
                  <a:lnTo>
                    <a:pt x="496" y="282"/>
                  </a:lnTo>
                  <a:lnTo>
                    <a:pt x="505" y="267"/>
                  </a:lnTo>
                  <a:lnTo>
                    <a:pt x="515" y="263"/>
                  </a:lnTo>
                  <a:lnTo>
                    <a:pt x="524" y="269"/>
                  </a:lnTo>
                  <a:lnTo>
                    <a:pt x="533" y="263"/>
                  </a:lnTo>
                  <a:lnTo>
                    <a:pt x="539" y="256"/>
                  </a:lnTo>
                  <a:lnTo>
                    <a:pt x="537" y="248"/>
                  </a:lnTo>
                  <a:lnTo>
                    <a:pt x="548" y="245"/>
                  </a:lnTo>
                  <a:lnTo>
                    <a:pt x="550" y="235"/>
                  </a:lnTo>
                  <a:lnTo>
                    <a:pt x="539" y="230"/>
                  </a:lnTo>
                  <a:lnTo>
                    <a:pt x="522" y="226"/>
                  </a:lnTo>
                  <a:lnTo>
                    <a:pt x="509" y="230"/>
                  </a:lnTo>
                  <a:lnTo>
                    <a:pt x="489" y="233"/>
                  </a:lnTo>
                  <a:lnTo>
                    <a:pt x="470" y="233"/>
                  </a:lnTo>
                  <a:lnTo>
                    <a:pt x="457" y="226"/>
                  </a:lnTo>
                  <a:lnTo>
                    <a:pt x="452" y="215"/>
                  </a:lnTo>
                  <a:lnTo>
                    <a:pt x="452" y="200"/>
                  </a:lnTo>
                  <a:lnTo>
                    <a:pt x="450" y="185"/>
                  </a:lnTo>
                  <a:lnTo>
                    <a:pt x="441" y="174"/>
                  </a:lnTo>
                  <a:lnTo>
                    <a:pt x="435" y="163"/>
                  </a:lnTo>
                  <a:lnTo>
                    <a:pt x="435" y="148"/>
                  </a:lnTo>
                  <a:lnTo>
                    <a:pt x="437" y="133"/>
                  </a:lnTo>
                  <a:lnTo>
                    <a:pt x="437" y="124"/>
                  </a:lnTo>
                  <a:lnTo>
                    <a:pt x="428" y="102"/>
                  </a:lnTo>
                  <a:lnTo>
                    <a:pt x="413" y="87"/>
                  </a:lnTo>
                  <a:lnTo>
                    <a:pt x="407" y="72"/>
                  </a:lnTo>
                  <a:lnTo>
                    <a:pt x="405" y="61"/>
                  </a:lnTo>
                  <a:lnTo>
                    <a:pt x="402" y="56"/>
                  </a:lnTo>
                  <a:lnTo>
                    <a:pt x="381" y="41"/>
                  </a:lnTo>
                  <a:lnTo>
                    <a:pt x="374" y="28"/>
                  </a:lnTo>
                  <a:lnTo>
                    <a:pt x="365" y="9"/>
                  </a:lnTo>
                  <a:lnTo>
                    <a:pt x="357" y="2"/>
                  </a:lnTo>
                  <a:lnTo>
                    <a:pt x="348" y="0"/>
                  </a:lnTo>
                  <a:lnTo>
                    <a:pt x="339" y="4"/>
                  </a:lnTo>
                  <a:lnTo>
                    <a:pt x="329" y="13"/>
                  </a:lnTo>
                  <a:lnTo>
                    <a:pt x="324" y="15"/>
                  </a:lnTo>
                  <a:lnTo>
                    <a:pt x="307" y="15"/>
                  </a:lnTo>
                  <a:lnTo>
                    <a:pt x="296" y="17"/>
                  </a:lnTo>
                  <a:lnTo>
                    <a:pt x="288" y="26"/>
                  </a:lnTo>
                  <a:lnTo>
                    <a:pt x="274" y="31"/>
                  </a:lnTo>
                  <a:lnTo>
                    <a:pt x="259" y="30"/>
                  </a:lnTo>
                  <a:lnTo>
                    <a:pt x="251" y="22"/>
                  </a:lnTo>
                  <a:lnTo>
                    <a:pt x="235" y="13"/>
                  </a:lnTo>
                  <a:lnTo>
                    <a:pt x="221" y="17"/>
                  </a:lnTo>
                  <a:lnTo>
                    <a:pt x="204" y="24"/>
                  </a:lnTo>
                  <a:lnTo>
                    <a:pt x="191" y="26"/>
                  </a:lnTo>
                  <a:lnTo>
                    <a:pt x="180" y="22"/>
                  </a:lnTo>
                  <a:lnTo>
                    <a:pt x="167" y="15"/>
                  </a:lnTo>
                  <a:lnTo>
                    <a:pt x="150" y="20"/>
                  </a:lnTo>
                  <a:lnTo>
                    <a:pt x="139" y="26"/>
                  </a:lnTo>
                  <a:lnTo>
                    <a:pt x="135" y="28"/>
                  </a:lnTo>
                  <a:lnTo>
                    <a:pt x="132" y="30"/>
                  </a:lnTo>
                  <a:lnTo>
                    <a:pt x="128" y="31"/>
                  </a:lnTo>
                  <a:lnTo>
                    <a:pt x="132" y="35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folHlink">
                    <a:gamma/>
                    <a:tint val="14902"/>
                    <a:invGamma/>
                  </a:schemeClr>
                </a:gs>
              </a:gsLst>
              <a:lin ang="5400000" scaled="1"/>
            </a:gra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00"/>
                </a:solidFill>
              </a:endParaRPr>
            </a:p>
          </p:txBody>
        </p:sp>
        <p:sp>
          <p:nvSpPr>
            <p:cNvPr id="635913" name="Freeform 9"/>
            <p:cNvSpPr>
              <a:spLocks/>
            </p:cNvSpPr>
            <p:nvPr/>
          </p:nvSpPr>
          <p:spPr bwMode="auto">
            <a:xfrm>
              <a:off x="1312" y="2672"/>
              <a:ext cx="657" cy="596"/>
            </a:xfrm>
            <a:custGeom>
              <a:avLst/>
              <a:gdLst>
                <a:gd name="T0" fmla="*/ 11 w 551"/>
                <a:gd name="T1" fmla="*/ 130 h 518"/>
                <a:gd name="T2" fmla="*/ 0 w 551"/>
                <a:gd name="T3" fmla="*/ 165 h 518"/>
                <a:gd name="T4" fmla="*/ 24 w 551"/>
                <a:gd name="T5" fmla="*/ 198 h 518"/>
                <a:gd name="T6" fmla="*/ 20 w 551"/>
                <a:gd name="T7" fmla="*/ 226 h 518"/>
                <a:gd name="T8" fmla="*/ 30 w 551"/>
                <a:gd name="T9" fmla="*/ 250 h 518"/>
                <a:gd name="T10" fmla="*/ 37 w 551"/>
                <a:gd name="T11" fmla="*/ 297 h 518"/>
                <a:gd name="T12" fmla="*/ 39 w 551"/>
                <a:gd name="T13" fmla="*/ 315 h 518"/>
                <a:gd name="T14" fmla="*/ 33 w 551"/>
                <a:gd name="T15" fmla="*/ 332 h 518"/>
                <a:gd name="T16" fmla="*/ 48 w 551"/>
                <a:gd name="T17" fmla="*/ 341 h 518"/>
                <a:gd name="T18" fmla="*/ 63 w 551"/>
                <a:gd name="T19" fmla="*/ 352 h 518"/>
                <a:gd name="T20" fmla="*/ 78 w 551"/>
                <a:gd name="T21" fmla="*/ 380 h 518"/>
                <a:gd name="T22" fmla="*/ 95 w 551"/>
                <a:gd name="T23" fmla="*/ 399 h 518"/>
                <a:gd name="T24" fmla="*/ 127 w 551"/>
                <a:gd name="T25" fmla="*/ 408 h 518"/>
                <a:gd name="T26" fmla="*/ 149 w 551"/>
                <a:gd name="T27" fmla="*/ 406 h 518"/>
                <a:gd name="T28" fmla="*/ 181 w 551"/>
                <a:gd name="T29" fmla="*/ 436 h 518"/>
                <a:gd name="T30" fmla="*/ 219 w 551"/>
                <a:gd name="T31" fmla="*/ 452 h 518"/>
                <a:gd name="T32" fmla="*/ 247 w 551"/>
                <a:gd name="T33" fmla="*/ 447 h 518"/>
                <a:gd name="T34" fmla="*/ 277 w 551"/>
                <a:gd name="T35" fmla="*/ 467 h 518"/>
                <a:gd name="T36" fmla="*/ 292 w 551"/>
                <a:gd name="T37" fmla="*/ 469 h 518"/>
                <a:gd name="T38" fmla="*/ 314 w 551"/>
                <a:gd name="T39" fmla="*/ 478 h 518"/>
                <a:gd name="T40" fmla="*/ 340 w 551"/>
                <a:gd name="T41" fmla="*/ 498 h 518"/>
                <a:gd name="T42" fmla="*/ 362 w 551"/>
                <a:gd name="T43" fmla="*/ 501 h 518"/>
                <a:gd name="T44" fmla="*/ 379 w 551"/>
                <a:gd name="T45" fmla="*/ 490 h 518"/>
                <a:gd name="T46" fmla="*/ 482 w 551"/>
                <a:gd name="T47" fmla="*/ 518 h 518"/>
                <a:gd name="T48" fmla="*/ 486 w 551"/>
                <a:gd name="T49" fmla="*/ 490 h 518"/>
                <a:gd name="T50" fmla="*/ 536 w 551"/>
                <a:gd name="T51" fmla="*/ 408 h 518"/>
                <a:gd name="T52" fmla="*/ 551 w 551"/>
                <a:gd name="T53" fmla="*/ 374 h 518"/>
                <a:gd name="T54" fmla="*/ 532 w 551"/>
                <a:gd name="T55" fmla="*/ 324 h 518"/>
                <a:gd name="T56" fmla="*/ 505 w 551"/>
                <a:gd name="T57" fmla="*/ 287 h 518"/>
                <a:gd name="T58" fmla="*/ 505 w 551"/>
                <a:gd name="T59" fmla="*/ 254 h 518"/>
                <a:gd name="T60" fmla="*/ 503 w 551"/>
                <a:gd name="T61" fmla="*/ 226 h 518"/>
                <a:gd name="T62" fmla="*/ 503 w 551"/>
                <a:gd name="T63" fmla="*/ 208 h 518"/>
                <a:gd name="T64" fmla="*/ 523 w 551"/>
                <a:gd name="T65" fmla="*/ 182 h 518"/>
                <a:gd name="T66" fmla="*/ 514 w 551"/>
                <a:gd name="T67" fmla="*/ 128 h 518"/>
                <a:gd name="T68" fmla="*/ 508 w 551"/>
                <a:gd name="T69" fmla="*/ 91 h 518"/>
                <a:gd name="T70" fmla="*/ 482 w 551"/>
                <a:gd name="T71" fmla="*/ 59 h 518"/>
                <a:gd name="T72" fmla="*/ 418 w 551"/>
                <a:gd name="T73" fmla="*/ 56 h 518"/>
                <a:gd name="T74" fmla="*/ 344 w 551"/>
                <a:gd name="T75" fmla="*/ 50 h 518"/>
                <a:gd name="T76" fmla="*/ 305 w 551"/>
                <a:gd name="T77" fmla="*/ 39 h 518"/>
                <a:gd name="T78" fmla="*/ 281 w 551"/>
                <a:gd name="T79" fmla="*/ 52 h 518"/>
                <a:gd name="T80" fmla="*/ 258 w 551"/>
                <a:gd name="T81" fmla="*/ 37 h 518"/>
                <a:gd name="T82" fmla="*/ 240 w 551"/>
                <a:gd name="T83" fmla="*/ 32 h 518"/>
                <a:gd name="T84" fmla="*/ 219 w 551"/>
                <a:gd name="T85" fmla="*/ 2 h 518"/>
                <a:gd name="T86" fmla="*/ 184 w 551"/>
                <a:gd name="T87" fmla="*/ 6 h 518"/>
                <a:gd name="T88" fmla="*/ 151 w 551"/>
                <a:gd name="T89" fmla="*/ 20 h 518"/>
                <a:gd name="T90" fmla="*/ 99 w 551"/>
                <a:gd name="T91" fmla="*/ 43 h 518"/>
                <a:gd name="T92" fmla="*/ 52 w 551"/>
                <a:gd name="T93" fmla="*/ 63 h 518"/>
                <a:gd name="T94" fmla="*/ 24 w 551"/>
                <a:gd name="T95" fmla="*/ 91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51" h="518">
                  <a:moveTo>
                    <a:pt x="13" y="98"/>
                  </a:moveTo>
                  <a:lnTo>
                    <a:pt x="11" y="130"/>
                  </a:lnTo>
                  <a:lnTo>
                    <a:pt x="11" y="150"/>
                  </a:lnTo>
                  <a:lnTo>
                    <a:pt x="0" y="165"/>
                  </a:lnTo>
                  <a:lnTo>
                    <a:pt x="22" y="191"/>
                  </a:lnTo>
                  <a:lnTo>
                    <a:pt x="24" y="198"/>
                  </a:lnTo>
                  <a:lnTo>
                    <a:pt x="19" y="215"/>
                  </a:lnTo>
                  <a:lnTo>
                    <a:pt x="20" y="226"/>
                  </a:lnTo>
                  <a:lnTo>
                    <a:pt x="31" y="241"/>
                  </a:lnTo>
                  <a:lnTo>
                    <a:pt x="30" y="250"/>
                  </a:lnTo>
                  <a:lnTo>
                    <a:pt x="28" y="278"/>
                  </a:lnTo>
                  <a:lnTo>
                    <a:pt x="37" y="297"/>
                  </a:lnTo>
                  <a:lnTo>
                    <a:pt x="44" y="308"/>
                  </a:lnTo>
                  <a:lnTo>
                    <a:pt x="39" y="315"/>
                  </a:lnTo>
                  <a:lnTo>
                    <a:pt x="39" y="326"/>
                  </a:lnTo>
                  <a:lnTo>
                    <a:pt x="33" y="332"/>
                  </a:lnTo>
                  <a:lnTo>
                    <a:pt x="33" y="339"/>
                  </a:lnTo>
                  <a:lnTo>
                    <a:pt x="48" y="341"/>
                  </a:lnTo>
                  <a:lnTo>
                    <a:pt x="59" y="345"/>
                  </a:lnTo>
                  <a:lnTo>
                    <a:pt x="63" y="352"/>
                  </a:lnTo>
                  <a:lnTo>
                    <a:pt x="63" y="365"/>
                  </a:lnTo>
                  <a:lnTo>
                    <a:pt x="78" y="380"/>
                  </a:lnTo>
                  <a:lnTo>
                    <a:pt x="92" y="386"/>
                  </a:lnTo>
                  <a:lnTo>
                    <a:pt x="95" y="399"/>
                  </a:lnTo>
                  <a:lnTo>
                    <a:pt x="112" y="421"/>
                  </a:lnTo>
                  <a:lnTo>
                    <a:pt x="127" y="408"/>
                  </a:lnTo>
                  <a:lnTo>
                    <a:pt x="140" y="404"/>
                  </a:lnTo>
                  <a:lnTo>
                    <a:pt x="149" y="406"/>
                  </a:lnTo>
                  <a:lnTo>
                    <a:pt x="175" y="434"/>
                  </a:lnTo>
                  <a:lnTo>
                    <a:pt x="181" y="436"/>
                  </a:lnTo>
                  <a:lnTo>
                    <a:pt x="212" y="450"/>
                  </a:lnTo>
                  <a:lnTo>
                    <a:pt x="219" y="452"/>
                  </a:lnTo>
                  <a:lnTo>
                    <a:pt x="232" y="449"/>
                  </a:lnTo>
                  <a:lnTo>
                    <a:pt x="247" y="447"/>
                  </a:lnTo>
                  <a:lnTo>
                    <a:pt x="260" y="452"/>
                  </a:lnTo>
                  <a:lnTo>
                    <a:pt x="277" y="467"/>
                  </a:lnTo>
                  <a:lnTo>
                    <a:pt x="284" y="475"/>
                  </a:lnTo>
                  <a:lnTo>
                    <a:pt x="292" y="469"/>
                  </a:lnTo>
                  <a:lnTo>
                    <a:pt x="301" y="467"/>
                  </a:lnTo>
                  <a:lnTo>
                    <a:pt x="314" y="478"/>
                  </a:lnTo>
                  <a:lnTo>
                    <a:pt x="329" y="490"/>
                  </a:lnTo>
                  <a:lnTo>
                    <a:pt x="340" y="498"/>
                  </a:lnTo>
                  <a:lnTo>
                    <a:pt x="355" y="503"/>
                  </a:lnTo>
                  <a:lnTo>
                    <a:pt x="362" y="501"/>
                  </a:lnTo>
                  <a:lnTo>
                    <a:pt x="369" y="494"/>
                  </a:lnTo>
                  <a:lnTo>
                    <a:pt x="379" y="490"/>
                  </a:lnTo>
                  <a:lnTo>
                    <a:pt x="397" y="496"/>
                  </a:lnTo>
                  <a:lnTo>
                    <a:pt x="482" y="518"/>
                  </a:lnTo>
                  <a:lnTo>
                    <a:pt x="495" y="507"/>
                  </a:lnTo>
                  <a:lnTo>
                    <a:pt x="486" y="490"/>
                  </a:lnTo>
                  <a:lnTo>
                    <a:pt x="477" y="462"/>
                  </a:lnTo>
                  <a:lnTo>
                    <a:pt x="536" y="408"/>
                  </a:lnTo>
                  <a:lnTo>
                    <a:pt x="547" y="395"/>
                  </a:lnTo>
                  <a:lnTo>
                    <a:pt x="551" y="374"/>
                  </a:lnTo>
                  <a:lnTo>
                    <a:pt x="542" y="347"/>
                  </a:lnTo>
                  <a:lnTo>
                    <a:pt x="532" y="324"/>
                  </a:lnTo>
                  <a:lnTo>
                    <a:pt x="516" y="298"/>
                  </a:lnTo>
                  <a:lnTo>
                    <a:pt x="505" y="287"/>
                  </a:lnTo>
                  <a:lnTo>
                    <a:pt x="503" y="271"/>
                  </a:lnTo>
                  <a:lnTo>
                    <a:pt x="505" y="254"/>
                  </a:lnTo>
                  <a:lnTo>
                    <a:pt x="510" y="237"/>
                  </a:lnTo>
                  <a:lnTo>
                    <a:pt x="503" y="226"/>
                  </a:lnTo>
                  <a:lnTo>
                    <a:pt x="494" y="219"/>
                  </a:lnTo>
                  <a:lnTo>
                    <a:pt x="503" y="208"/>
                  </a:lnTo>
                  <a:lnTo>
                    <a:pt x="518" y="187"/>
                  </a:lnTo>
                  <a:lnTo>
                    <a:pt x="523" y="182"/>
                  </a:lnTo>
                  <a:lnTo>
                    <a:pt x="520" y="146"/>
                  </a:lnTo>
                  <a:lnTo>
                    <a:pt x="514" y="128"/>
                  </a:lnTo>
                  <a:lnTo>
                    <a:pt x="508" y="109"/>
                  </a:lnTo>
                  <a:lnTo>
                    <a:pt x="508" y="91"/>
                  </a:lnTo>
                  <a:lnTo>
                    <a:pt x="497" y="74"/>
                  </a:lnTo>
                  <a:lnTo>
                    <a:pt x="482" y="59"/>
                  </a:lnTo>
                  <a:lnTo>
                    <a:pt x="466" y="57"/>
                  </a:lnTo>
                  <a:lnTo>
                    <a:pt x="418" y="56"/>
                  </a:lnTo>
                  <a:lnTo>
                    <a:pt x="392" y="54"/>
                  </a:lnTo>
                  <a:lnTo>
                    <a:pt x="344" y="50"/>
                  </a:lnTo>
                  <a:lnTo>
                    <a:pt x="325" y="41"/>
                  </a:lnTo>
                  <a:lnTo>
                    <a:pt x="305" y="39"/>
                  </a:lnTo>
                  <a:lnTo>
                    <a:pt x="294" y="43"/>
                  </a:lnTo>
                  <a:lnTo>
                    <a:pt x="281" y="52"/>
                  </a:lnTo>
                  <a:lnTo>
                    <a:pt x="269" y="48"/>
                  </a:lnTo>
                  <a:lnTo>
                    <a:pt x="258" y="37"/>
                  </a:lnTo>
                  <a:lnTo>
                    <a:pt x="245" y="37"/>
                  </a:lnTo>
                  <a:lnTo>
                    <a:pt x="240" y="32"/>
                  </a:lnTo>
                  <a:lnTo>
                    <a:pt x="236" y="15"/>
                  </a:lnTo>
                  <a:lnTo>
                    <a:pt x="219" y="2"/>
                  </a:lnTo>
                  <a:lnTo>
                    <a:pt x="207" y="0"/>
                  </a:lnTo>
                  <a:lnTo>
                    <a:pt x="184" y="6"/>
                  </a:lnTo>
                  <a:lnTo>
                    <a:pt x="166" y="11"/>
                  </a:lnTo>
                  <a:lnTo>
                    <a:pt x="151" y="20"/>
                  </a:lnTo>
                  <a:lnTo>
                    <a:pt x="125" y="35"/>
                  </a:lnTo>
                  <a:lnTo>
                    <a:pt x="99" y="43"/>
                  </a:lnTo>
                  <a:lnTo>
                    <a:pt x="76" y="52"/>
                  </a:lnTo>
                  <a:lnTo>
                    <a:pt x="52" y="63"/>
                  </a:lnTo>
                  <a:lnTo>
                    <a:pt x="39" y="78"/>
                  </a:lnTo>
                  <a:lnTo>
                    <a:pt x="24" y="91"/>
                  </a:lnTo>
                  <a:lnTo>
                    <a:pt x="13" y="9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folHlink">
                    <a:gamma/>
                    <a:tint val="14902"/>
                    <a:invGamma/>
                  </a:schemeClr>
                </a:gs>
              </a:gsLst>
              <a:lin ang="5400000" scaled="1"/>
            </a:gra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00"/>
                </a:solidFill>
              </a:endParaRPr>
            </a:p>
          </p:txBody>
        </p:sp>
        <p:sp>
          <p:nvSpPr>
            <p:cNvPr id="635914" name="Freeform 10"/>
            <p:cNvSpPr>
              <a:spLocks/>
            </p:cNvSpPr>
            <p:nvPr/>
          </p:nvSpPr>
          <p:spPr bwMode="auto">
            <a:xfrm>
              <a:off x="1753" y="2523"/>
              <a:ext cx="344" cy="258"/>
            </a:xfrm>
            <a:custGeom>
              <a:avLst/>
              <a:gdLst>
                <a:gd name="T0" fmla="*/ 2 w 288"/>
                <a:gd name="T1" fmla="*/ 24 h 225"/>
                <a:gd name="T2" fmla="*/ 0 w 288"/>
                <a:gd name="T3" fmla="*/ 31 h 225"/>
                <a:gd name="T4" fmla="*/ 4 w 288"/>
                <a:gd name="T5" fmla="*/ 58 h 225"/>
                <a:gd name="T6" fmla="*/ 17 w 288"/>
                <a:gd name="T7" fmla="*/ 97 h 225"/>
                <a:gd name="T8" fmla="*/ 28 w 288"/>
                <a:gd name="T9" fmla="*/ 108 h 225"/>
                <a:gd name="T10" fmla="*/ 54 w 288"/>
                <a:gd name="T11" fmla="*/ 118 h 225"/>
                <a:gd name="T12" fmla="*/ 65 w 288"/>
                <a:gd name="T13" fmla="*/ 121 h 225"/>
                <a:gd name="T14" fmla="*/ 67 w 288"/>
                <a:gd name="T15" fmla="*/ 134 h 225"/>
                <a:gd name="T16" fmla="*/ 67 w 288"/>
                <a:gd name="T17" fmla="*/ 156 h 225"/>
                <a:gd name="T18" fmla="*/ 93 w 288"/>
                <a:gd name="T19" fmla="*/ 182 h 225"/>
                <a:gd name="T20" fmla="*/ 109 w 288"/>
                <a:gd name="T21" fmla="*/ 190 h 225"/>
                <a:gd name="T22" fmla="*/ 117 w 288"/>
                <a:gd name="T23" fmla="*/ 194 h 225"/>
                <a:gd name="T24" fmla="*/ 139 w 288"/>
                <a:gd name="T25" fmla="*/ 221 h 225"/>
                <a:gd name="T26" fmla="*/ 146 w 288"/>
                <a:gd name="T27" fmla="*/ 216 h 225"/>
                <a:gd name="T28" fmla="*/ 161 w 288"/>
                <a:gd name="T29" fmla="*/ 214 h 225"/>
                <a:gd name="T30" fmla="*/ 178 w 288"/>
                <a:gd name="T31" fmla="*/ 225 h 225"/>
                <a:gd name="T32" fmla="*/ 191 w 288"/>
                <a:gd name="T33" fmla="*/ 218 h 225"/>
                <a:gd name="T34" fmla="*/ 209 w 288"/>
                <a:gd name="T35" fmla="*/ 197 h 225"/>
                <a:gd name="T36" fmla="*/ 222 w 288"/>
                <a:gd name="T37" fmla="*/ 190 h 225"/>
                <a:gd name="T38" fmla="*/ 236 w 288"/>
                <a:gd name="T39" fmla="*/ 195 h 225"/>
                <a:gd name="T40" fmla="*/ 244 w 288"/>
                <a:gd name="T41" fmla="*/ 192 h 225"/>
                <a:gd name="T42" fmla="*/ 245 w 288"/>
                <a:gd name="T43" fmla="*/ 184 h 225"/>
                <a:gd name="T44" fmla="*/ 247 w 288"/>
                <a:gd name="T45" fmla="*/ 142 h 225"/>
                <a:gd name="T46" fmla="*/ 255 w 288"/>
                <a:gd name="T47" fmla="*/ 129 h 225"/>
                <a:gd name="T48" fmla="*/ 255 w 288"/>
                <a:gd name="T49" fmla="*/ 110 h 225"/>
                <a:gd name="T50" fmla="*/ 258 w 288"/>
                <a:gd name="T51" fmla="*/ 103 h 225"/>
                <a:gd name="T52" fmla="*/ 273 w 288"/>
                <a:gd name="T53" fmla="*/ 92 h 225"/>
                <a:gd name="T54" fmla="*/ 288 w 288"/>
                <a:gd name="T55" fmla="*/ 90 h 225"/>
                <a:gd name="T56" fmla="*/ 288 w 288"/>
                <a:gd name="T57" fmla="*/ 69 h 225"/>
                <a:gd name="T58" fmla="*/ 284 w 288"/>
                <a:gd name="T59" fmla="*/ 53 h 225"/>
                <a:gd name="T60" fmla="*/ 273 w 288"/>
                <a:gd name="T61" fmla="*/ 47 h 225"/>
                <a:gd name="T62" fmla="*/ 268 w 288"/>
                <a:gd name="T63" fmla="*/ 49 h 225"/>
                <a:gd name="T64" fmla="*/ 249 w 288"/>
                <a:gd name="T65" fmla="*/ 31 h 225"/>
                <a:gd name="T66" fmla="*/ 238 w 288"/>
                <a:gd name="T67" fmla="*/ 19 h 225"/>
                <a:gd name="T68" fmla="*/ 224 w 288"/>
                <a:gd name="T69" fmla="*/ 19 h 225"/>
                <a:gd name="T70" fmla="*/ 198 w 288"/>
                <a:gd name="T71" fmla="*/ 19 h 225"/>
                <a:gd name="T72" fmla="*/ 193 w 288"/>
                <a:gd name="T73" fmla="*/ 15 h 225"/>
                <a:gd name="T74" fmla="*/ 187 w 288"/>
                <a:gd name="T75" fmla="*/ 2 h 225"/>
                <a:gd name="T76" fmla="*/ 180 w 288"/>
                <a:gd name="T77" fmla="*/ 0 h 225"/>
                <a:gd name="T78" fmla="*/ 157 w 288"/>
                <a:gd name="T79" fmla="*/ 0 h 225"/>
                <a:gd name="T80" fmla="*/ 148 w 288"/>
                <a:gd name="T81" fmla="*/ 11 h 225"/>
                <a:gd name="T82" fmla="*/ 139 w 288"/>
                <a:gd name="T83" fmla="*/ 9 h 225"/>
                <a:gd name="T84" fmla="*/ 124 w 288"/>
                <a:gd name="T85" fmla="*/ 6 h 225"/>
                <a:gd name="T86" fmla="*/ 117 w 288"/>
                <a:gd name="T87" fmla="*/ 4 h 225"/>
                <a:gd name="T88" fmla="*/ 106 w 288"/>
                <a:gd name="T89" fmla="*/ 7 h 225"/>
                <a:gd name="T90" fmla="*/ 98 w 288"/>
                <a:gd name="T91" fmla="*/ 13 h 225"/>
                <a:gd name="T92" fmla="*/ 83 w 288"/>
                <a:gd name="T93" fmla="*/ 7 h 225"/>
                <a:gd name="T94" fmla="*/ 52 w 288"/>
                <a:gd name="T95" fmla="*/ 2 h 225"/>
                <a:gd name="T96" fmla="*/ 44 w 288"/>
                <a:gd name="T97" fmla="*/ 0 h 225"/>
                <a:gd name="T98" fmla="*/ 35 w 288"/>
                <a:gd name="T99" fmla="*/ 7 h 225"/>
                <a:gd name="T100" fmla="*/ 20 w 288"/>
                <a:gd name="T101" fmla="*/ 17 h 225"/>
                <a:gd name="T102" fmla="*/ 2 w 288"/>
                <a:gd name="T103" fmla="*/ 24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88" h="225">
                  <a:moveTo>
                    <a:pt x="2" y="24"/>
                  </a:moveTo>
                  <a:lnTo>
                    <a:pt x="0" y="31"/>
                  </a:lnTo>
                  <a:lnTo>
                    <a:pt x="4" y="58"/>
                  </a:lnTo>
                  <a:lnTo>
                    <a:pt x="17" y="97"/>
                  </a:lnTo>
                  <a:lnTo>
                    <a:pt x="28" y="108"/>
                  </a:lnTo>
                  <a:lnTo>
                    <a:pt x="54" y="118"/>
                  </a:lnTo>
                  <a:lnTo>
                    <a:pt x="65" y="121"/>
                  </a:lnTo>
                  <a:lnTo>
                    <a:pt x="67" y="134"/>
                  </a:lnTo>
                  <a:lnTo>
                    <a:pt x="67" y="156"/>
                  </a:lnTo>
                  <a:lnTo>
                    <a:pt x="93" y="182"/>
                  </a:lnTo>
                  <a:lnTo>
                    <a:pt x="109" y="190"/>
                  </a:lnTo>
                  <a:lnTo>
                    <a:pt x="117" y="194"/>
                  </a:lnTo>
                  <a:lnTo>
                    <a:pt x="139" y="221"/>
                  </a:lnTo>
                  <a:lnTo>
                    <a:pt x="146" y="216"/>
                  </a:lnTo>
                  <a:lnTo>
                    <a:pt x="161" y="214"/>
                  </a:lnTo>
                  <a:lnTo>
                    <a:pt x="178" y="225"/>
                  </a:lnTo>
                  <a:lnTo>
                    <a:pt x="191" y="218"/>
                  </a:lnTo>
                  <a:lnTo>
                    <a:pt x="209" y="197"/>
                  </a:lnTo>
                  <a:lnTo>
                    <a:pt x="222" y="190"/>
                  </a:lnTo>
                  <a:lnTo>
                    <a:pt x="236" y="195"/>
                  </a:lnTo>
                  <a:lnTo>
                    <a:pt x="244" y="192"/>
                  </a:lnTo>
                  <a:lnTo>
                    <a:pt x="245" y="184"/>
                  </a:lnTo>
                  <a:lnTo>
                    <a:pt x="247" y="142"/>
                  </a:lnTo>
                  <a:lnTo>
                    <a:pt x="255" y="129"/>
                  </a:lnTo>
                  <a:lnTo>
                    <a:pt x="255" y="110"/>
                  </a:lnTo>
                  <a:lnTo>
                    <a:pt x="258" y="103"/>
                  </a:lnTo>
                  <a:lnTo>
                    <a:pt x="273" y="92"/>
                  </a:lnTo>
                  <a:lnTo>
                    <a:pt x="288" y="90"/>
                  </a:lnTo>
                  <a:lnTo>
                    <a:pt x="288" y="69"/>
                  </a:lnTo>
                  <a:lnTo>
                    <a:pt x="284" y="53"/>
                  </a:lnTo>
                  <a:lnTo>
                    <a:pt x="273" y="47"/>
                  </a:lnTo>
                  <a:lnTo>
                    <a:pt x="268" y="49"/>
                  </a:lnTo>
                  <a:lnTo>
                    <a:pt x="249" y="31"/>
                  </a:lnTo>
                  <a:lnTo>
                    <a:pt x="238" y="19"/>
                  </a:lnTo>
                  <a:lnTo>
                    <a:pt x="224" y="19"/>
                  </a:lnTo>
                  <a:lnTo>
                    <a:pt x="198" y="19"/>
                  </a:lnTo>
                  <a:lnTo>
                    <a:pt x="193" y="15"/>
                  </a:lnTo>
                  <a:lnTo>
                    <a:pt x="187" y="2"/>
                  </a:lnTo>
                  <a:lnTo>
                    <a:pt x="180" y="0"/>
                  </a:lnTo>
                  <a:lnTo>
                    <a:pt x="157" y="0"/>
                  </a:lnTo>
                  <a:lnTo>
                    <a:pt x="148" y="11"/>
                  </a:lnTo>
                  <a:lnTo>
                    <a:pt x="139" y="9"/>
                  </a:lnTo>
                  <a:lnTo>
                    <a:pt x="124" y="6"/>
                  </a:lnTo>
                  <a:lnTo>
                    <a:pt x="117" y="4"/>
                  </a:lnTo>
                  <a:lnTo>
                    <a:pt x="106" y="7"/>
                  </a:lnTo>
                  <a:lnTo>
                    <a:pt x="98" y="13"/>
                  </a:lnTo>
                  <a:lnTo>
                    <a:pt x="83" y="7"/>
                  </a:lnTo>
                  <a:lnTo>
                    <a:pt x="52" y="2"/>
                  </a:lnTo>
                  <a:lnTo>
                    <a:pt x="44" y="0"/>
                  </a:lnTo>
                  <a:lnTo>
                    <a:pt x="35" y="7"/>
                  </a:lnTo>
                  <a:lnTo>
                    <a:pt x="20" y="17"/>
                  </a:lnTo>
                  <a:lnTo>
                    <a:pt x="2" y="24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folHlink">
                    <a:gamma/>
                    <a:tint val="14902"/>
                    <a:invGamma/>
                  </a:schemeClr>
                </a:gs>
              </a:gsLst>
              <a:lin ang="5400000" scaled="1"/>
            </a:gra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00"/>
                </a:solidFill>
              </a:endParaRPr>
            </a:p>
          </p:txBody>
        </p:sp>
        <p:grpSp>
          <p:nvGrpSpPr>
            <p:cNvPr id="635915" name="Group 11"/>
            <p:cNvGrpSpPr>
              <a:grpSpLocks/>
            </p:cNvGrpSpPr>
            <p:nvPr/>
          </p:nvGrpSpPr>
          <p:grpSpPr bwMode="auto">
            <a:xfrm>
              <a:off x="1780" y="2173"/>
              <a:ext cx="346" cy="220"/>
              <a:chOff x="2971" y="1672"/>
              <a:chExt cx="290" cy="191"/>
            </a:xfrm>
          </p:grpSpPr>
          <p:sp>
            <p:nvSpPr>
              <p:cNvPr id="635916" name="Freeform 12"/>
              <p:cNvSpPr>
                <a:spLocks/>
              </p:cNvSpPr>
              <p:nvPr/>
            </p:nvSpPr>
            <p:spPr bwMode="auto">
              <a:xfrm>
                <a:off x="2984" y="1735"/>
                <a:ext cx="44" cy="37"/>
              </a:xfrm>
              <a:custGeom>
                <a:avLst/>
                <a:gdLst>
                  <a:gd name="T0" fmla="*/ 26 w 44"/>
                  <a:gd name="T1" fmla="*/ 0 h 37"/>
                  <a:gd name="T2" fmla="*/ 6 w 44"/>
                  <a:gd name="T3" fmla="*/ 13 h 37"/>
                  <a:gd name="T4" fmla="*/ 0 w 44"/>
                  <a:gd name="T5" fmla="*/ 20 h 37"/>
                  <a:gd name="T6" fmla="*/ 13 w 44"/>
                  <a:gd name="T7" fmla="*/ 24 h 37"/>
                  <a:gd name="T8" fmla="*/ 24 w 44"/>
                  <a:gd name="T9" fmla="*/ 37 h 37"/>
                  <a:gd name="T10" fmla="*/ 33 w 44"/>
                  <a:gd name="T11" fmla="*/ 28 h 37"/>
                  <a:gd name="T12" fmla="*/ 44 w 44"/>
                  <a:gd name="T13" fmla="*/ 20 h 37"/>
                  <a:gd name="T14" fmla="*/ 35 w 44"/>
                  <a:gd name="T15" fmla="*/ 11 h 37"/>
                  <a:gd name="T16" fmla="*/ 26 w 44"/>
                  <a:gd name="T17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" h="37">
                    <a:moveTo>
                      <a:pt x="26" y="0"/>
                    </a:moveTo>
                    <a:lnTo>
                      <a:pt x="6" y="13"/>
                    </a:lnTo>
                    <a:lnTo>
                      <a:pt x="0" y="20"/>
                    </a:lnTo>
                    <a:lnTo>
                      <a:pt x="13" y="24"/>
                    </a:lnTo>
                    <a:lnTo>
                      <a:pt x="24" y="37"/>
                    </a:lnTo>
                    <a:lnTo>
                      <a:pt x="33" y="28"/>
                    </a:lnTo>
                    <a:lnTo>
                      <a:pt x="44" y="20"/>
                    </a:lnTo>
                    <a:lnTo>
                      <a:pt x="35" y="11"/>
                    </a:lnTo>
                    <a:lnTo>
                      <a:pt x="2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tint val="14902"/>
                      <a:invGamma/>
                    </a:schemeClr>
                  </a:gs>
                </a:gsLst>
                <a:lin ang="5400000" scaled="1"/>
              </a:gradFill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5917" name="Freeform 13"/>
              <p:cNvSpPr>
                <a:spLocks/>
              </p:cNvSpPr>
              <p:nvPr/>
            </p:nvSpPr>
            <p:spPr bwMode="auto">
              <a:xfrm>
                <a:off x="2971" y="1778"/>
                <a:ext cx="65" cy="67"/>
              </a:xfrm>
              <a:custGeom>
                <a:avLst/>
                <a:gdLst>
                  <a:gd name="T0" fmla="*/ 54 w 65"/>
                  <a:gd name="T1" fmla="*/ 0 h 67"/>
                  <a:gd name="T2" fmla="*/ 32 w 65"/>
                  <a:gd name="T3" fmla="*/ 4 h 67"/>
                  <a:gd name="T4" fmla="*/ 24 w 65"/>
                  <a:gd name="T5" fmla="*/ 0 h 67"/>
                  <a:gd name="T6" fmla="*/ 11 w 65"/>
                  <a:gd name="T7" fmla="*/ 17 h 67"/>
                  <a:gd name="T8" fmla="*/ 6 w 65"/>
                  <a:gd name="T9" fmla="*/ 13 h 67"/>
                  <a:gd name="T10" fmla="*/ 0 w 65"/>
                  <a:gd name="T11" fmla="*/ 24 h 67"/>
                  <a:gd name="T12" fmla="*/ 7 w 65"/>
                  <a:gd name="T13" fmla="*/ 30 h 67"/>
                  <a:gd name="T14" fmla="*/ 7 w 65"/>
                  <a:gd name="T15" fmla="*/ 58 h 67"/>
                  <a:gd name="T16" fmla="*/ 13 w 65"/>
                  <a:gd name="T17" fmla="*/ 67 h 67"/>
                  <a:gd name="T18" fmla="*/ 46 w 65"/>
                  <a:gd name="T19" fmla="*/ 30 h 67"/>
                  <a:gd name="T20" fmla="*/ 59 w 65"/>
                  <a:gd name="T21" fmla="*/ 30 h 67"/>
                  <a:gd name="T22" fmla="*/ 65 w 65"/>
                  <a:gd name="T23" fmla="*/ 20 h 67"/>
                  <a:gd name="T24" fmla="*/ 63 w 65"/>
                  <a:gd name="T25" fmla="*/ 15 h 67"/>
                  <a:gd name="T26" fmla="*/ 54 w 65"/>
                  <a:gd name="T27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5" h="67">
                    <a:moveTo>
                      <a:pt x="54" y="0"/>
                    </a:moveTo>
                    <a:lnTo>
                      <a:pt x="32" y="4"/>
                    </a:lnTo>
                    <a:lnTo>
                      <a:pt x="24" y="0"/>
                    </a:lnTo>
                    <a:lnTo>
                      <a:pt x="11" y="17"/>
                    </a:lnTo>
                    <a:lnTo>
                      <a:pt x="6" y="13"/>
                    </a:lnTo>
                    <a:lnTo>
                      <a:pt x="0" y="24"/>
                    </a:lnTo>
                    <a:lnTo>
                      <a:pt x="7" y="30"/>
                    </a:lnTo>
                    <a:lnTo>
                      <a:pt x="7" y="58"/>
                    </a:lnTo>
                    <a:lnTo>
                      <a:pt x="13" y="67"/>
                    </a:lnTo>
                    <a:lnTo>
                      <a:pt x="46" y="30"/>
                    </a:lnTo>
                    <a:lnTo>
                      <a:pt x="59" y="30"/>
                    </a:lnTo>
                    <a:lnTo>
                      <a:pt x="65" y="20"/>
                    </a:lnTo>
                    <a:lnTo>
                      <a:pt x="63" y="15"/>
                    </a:lnTo>
                    <a:lnTo>
                      <a:pt x="5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tint val="14902"/>
                      <a:invGamma/>
                    </a:schemeClr>
                  </a:gs>
                </a:gsLst>
                <a:lin ang="5400000" scaled="1"/>
              </a:gradFill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5918" name="Freeform 14"/>
              <p:cNvSpPr>
                <a:spLocks/>
              </p:cNvSpPr>
              <p:nvPr/>
            </p:nvSpPr>
            <p:spPr bwMode="auto">
              <a:xfrm>
                <a:off x="3046" y="1672"/>
                <a:ext cx="215" cy="191"/>
              </a:xfrm>
              <a:custGeom>
                <a:avLst/>
                <a:gdLst>
                  <a:gd name="T0" fmla="*/ 208 w 215"/>
                  <a:gd name="T1" fmla="*/ 180 h 191"/>
                  <a:gd name="T2" fmla="*/ 206 w 215"/>
                  <a:gd name="T3" fmla="*/ 169 h 191"/>
                  <a:gd name="T4" fmla="*/ 213 w 215"/>
                  <a:gd name="T5" fmla="*/ 159 h 191"/>
                  <a:gd name="T6" fmla="*/ 213 w 215"/>
                  <a:gd name="T7" fmla="*/ 145 h 191"/>
                  <a:gd name="T8" fmla="*/ 198 w 215"/>
                  <a:gd name="T9" fmla="*/ 134 h 191"/>
                  <a:gd name="T10" fmla="*/ 193 w 215"/>
                  <a:gd name="T11" fmla="*/ 128 h 191"/>
                  <a:gd name="T12" fmla="*/ 189 w 215"/>
                  <a:gd name="T13" fmla="*/ 109 h 191"/>
                  <a:gd name="T14" fmla="*/ 180 w 215"/>
                  <a:gd name="T15" fmla="*/ 93 h 191"/>
                  <a:gd name="T16" fmla="*/ 170 w 215"/>
                  <a:gd name="T17" fmla="*/ 80 h 191"/>
                  <a:gd name="T18" fmla="*/ 170 w 215"/>
                  <a:gd name="T19" fmla="*/ 69 h 191"/>
                  <a:gd name="T20" fmla="*/ 176 w 215"/>
                  <a:gd name="T21" fmla="*/ 61 h 191"/>
                  <a:gd name="T22" fmla="*/ 200 w 215"/>
                  <a:gd name="T23" fmla="*/ 63 h 191"/>
                  <a:gd name="T24" fmla="*/ 209 w 215"/>
                  <a:gd name="T25" fmla="*/ 52 h 191"/>
                  <a:gd name="T26" fmla="*/ 215 w 215"/>
                  <a:gd name="T27" fmla="*/ 24 h 191"/>
                  <a:gd name="T28" fmla="*/ 213 w 215"/>
                  <a:gd name="T29" fmla="*/ 15 h 191"/>
                  <a:gd name="T30" fmla="*/ 202 w 215"/>
                  <a:gd name="T31" fmla="*/ 13 h 191"/>
                  <a:gd name="T32" fmla="*/ 182 w 215"/>
                  <a:gd name="T33" fmla="*/ 15 h 191"/>
                  <a:gd name="T34" fmla="*/ 154 w 215"/>
                  <a:gd name="T35" fmla="*/ 15 h 191"/>
                  <a:gd name="T36" fmla="*/ 132 w 215"/>
                  <a:gd name="T37" fmla="*/ 6 h 191"/>
                  <a:gd name="T38" fmla="*/ 117 w 215"/>
                  <a:gd name="T39" fmla="*/ 2 h 191"/>
                  <a:gd name="T40" fmla="*/ 104 w 215"/>
                  <a:gd name="T41" fmla="*/ 0 h 191"/>
                  <a:gd name="T42" fmla="*/ 91 w 215"/>
                  <a:gd name="T43" fmla="*/ 17 h 191"/>
                  <a:gd name="T44" fmla="*/ 76 w 215"/>
                  <a:gd name="T45" fmla="*/ 28 h 191"/>
                  <a:gd name="T46" fmla="*/ 54 w 215"/>
                  <a:gd name="T47" fmla="*/ 26 h 191"/>
                  <a:gd name="T48" fmla="*/ 41 w 215"/>
                  <a:gd name="T49" fmla="*/ 35 h 191"/>
                  <a:gd name="T50" fmla="*/ 20 w 215"/>
                  <a:gd name="T51" fmla="*/ 56 h 191"/>
                  <a:gd name="T52" fmla="*/ 4 w 215"/>
                  <a:gd name="T53" fmla="*/ 69 h 191"/>
                  <a:gd name="T54" fmla="*/ 0 w 215"/>
                  <a:gd name="T55" fmla="*/ 78 h 191"/>
                  <a:gd name="T56" fmla="*/ 9 w 215"/>
                  <a:gd name="T57" fmla="*/ 95 h 191"/>
                  <a:gd name="T58" fmla="*/ 19 w 215"/>
                  <a:gd name="T59" fmla="*/ 117 h 191"/>
                  <a:gd name="T60" fmla="*/ 30 w 215"/>
                  <a:gd name="T61" fmla="*/ 130 h 191"/>
                  <a:gd name="T62" fmla="*/ 41 w 215"/>
                  <a:gd name="T63" fmla="*/ 126 h 191"/>
                  <a:gd name="T64" fmla="*/ 60 w 215"/>
                  <a:gd name="T65" fmla="*/ 119 h 191"/>
                  <a:gd name="T66" fmla="*/ 58 w 215"/>
                  <a:gd name="T67" fmla="*/ 137 h 191"/>
                  <a:gd name="T68" fmla="*/ 52 w 215"/>
                  <a:gd name="T69" fmla="*/ 159 h 191"/>
                  <a:gd name="T70" fmla="*/ 54 w 215"/>
                  <a:gd name="T71" fmla="*/ 163 h 191"/>
                  <a:gd name="T72" fmla="*/ 63 w 215"/>
                  <a:gd name="T73" fmla="*/ 163 h 191"/>
                  <a:gd name="T74" fmla="*/ 76 w 215"/>
                  <a:gd name="T75" fmla="*/ 159 h 191"/>
                  <a:gd name="T76" fmla="*/ 104 w 215"/>
                  <a:gd name="T77" fmla="*/ 162 h 191"/>
                  <a:gd name="T78" fmla="*/ 112 w 215"/>
                  <a:gd name="T79" fmla="*/ 172 h 191"/>
                  <a:gd name="T80" fmla="*/ 128 w 215"/>
                  <a:gd name="T81" fmla="*/ 178 h 191"/>
                  <a:gd name="T82" fmla="*/ 142 w 215"/>
                  <a:gd name="T83" fmla="*/ 191 h 191"/>
                  <a:gd name="T84" fmla="*/ 151 w 215"/>
                  <a:gd name="T85" fmla="*/ 189 h 191"/>
                  <a:gd name="T86" fmla="*/ 168 w 215"/>
                  <a:gd name="T87" fmla="*/ 180 h 191"/>
                  <a:gd name="T88" fmla="*/ 185 w 215"/>
                  <a:gd name="T89" fmla="*/ 178 h 191"/>
                  <a:gd name="T90" fmla="*/ 208 w 215"/>
                  <a:gd name="T91" fmla="*/ 18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5" h="191">
                    <a:moveTo>
                      <a:pt x="208" y="180"/>
                    </a:moveTo>
                    <a:lnTo>
                      <a:pt x="206" y="169"/>
                    </a:lnTo>
                    <a:lnTo>
                      <a:pt x="213" y="159"/>
                    </a:lnTo>
                    <a:lnTo>
                      <a:pt x="213" y="145"/>
                    </a:lnTo>
                    <a:lnTo>
                      <a:pt x="198" y="134"/>
                    </a:lnTo>
                    <a:lnTo>
                      <a:pt x="193" y="128"/>
                    </a:lnTo>
                    <a:lnTo>
                      <a:pt x="189" y="109"/>
                    </a:lnTo>
                    <a:lnTo>
                      <a:pt x="180" y="93"/>
                    </a:lnTo>
                    <a:lnTo>
                      <a:pt x="170" y="80"/>
                    </a:lnTo>
                    <a:lnTo>
                      <a:pt x="170" y="69"/>
                    </a:lnTo>
                    <a:lnTo>
                      <a:pt x="176" y="61"/>
                    </a:lnTo>
                    <a:lnTo>
                      <a:pt x="200" y="63"/>
                    </a:lnTo>
                    <a:lnTo>
                      <a:pt x="209" y="52"/>
                    </a:lnTo>
                    <a:lnTo>
                      <a:pt x="215" y="24"/>
                    </a:lnTo>
                    <a:lnTo>
                      <a:pt x="213" y="15"/>
                    </a:lnTo>
                    <a:lnTo>
                      <a:pt x="202" y="13"/>
                    </a:lnTo>
                    <a:lnTo>
                      <a:pt x="182" y="15"/>
                    </a:lnTo>
                    <a:lnTo>
                      <a:pt x="154" y="15"/>
                    </a:lnTo>
                    <a:lnTo>
                      <a:pt x="132" y="6"/>
                    </a:lnTo>
                    <a:lnTo>
                      <a:pt x="117" y="2"/>
                    </a:lnTo>
                    <a:lnTo>
                      <a:pt x="104" y="0"/>
                    </a:lnTo>
                    <a:lnTo>
                      <a:pt x="91" y="17"/>
                    </a:lnTo>
                    <a:lnTo>
                      <a:pt x="76" y="28"/>
                    </a:lnTo>
                    <a:lnTo>
                      <a:pt x="54" y="26"/>
                    </a:lnTo>
                    <a:lnTo>
                      <a:pt x="41" y="35"/>
                    </a:lnTo>
                    <a:lnTo>
                      <a:pt x="20" y="56"/>
                    </a:lnTo>
                    <a:lnTo>
                      <a:pt x="4" y="69"/>
                    </a:lnTo>
                    <a:lnTo>
                      <a:pt x="0" y="78"/>
                    </a:lnTo>
                    <a:lnTo>
                      <a:pt x="9" y="95"/>
                    </a:lnTo>
                    <a:lnTo>
                      <a:pt x="19" y="117"/>
                    </a:lnTo>
                    <a:lnTo>
                      <a:pt x="30" y="130"/>
                    </a:lnTo>
                    <a:lnTo>
                      <a:pt x="41" y="126"/>
                    </a:lnTo>
                    <a:lnTo>
                      <a:pt x="60" y="119"/>
                    </a:lnTo>
                    <a:lnTo>
                      <a:pt x="58" y="137"/>
                    </a:lnTo>
                    <a:lnTo>
                      <a:pt x="52" y="159"/>
                    </a:lnTo>
                    <a:lnTo>
                      <a:pt x="54" y="163"/>
                    </a:lnTo>
                    <a:lnTo>
                      <a:pt x="63" y="163"/>
                    </a:lnTo>
                    <a:lnTo>
                      <a:pt x="76" y="159"/>
                    </a:lnTo>
                    <a:lnTo>
                      <a:pt x="104" y="162"/>
                    </a:lnTo>
                    <a:lnTo>
                      <a:pt x="112" y="172"/>
                    </a:lnTo>
                    <a:lnTo>
                      <a:pt x="128" y="178"/>
                    </a:lnTo>
                    <a:lnTo>
                      <a:pt x="142" y="191"/>
                    </a:lnTo>
                    <a:lnTo>
                      <a:pt x="151" y="189"/>
                    </a:lnTo>
                    <a:lnTo>
                      <a:pt x="168" y="180"/>
                    </a:lnTo>
                    <a:lnTo>
                      <a:pt x="185" y="178"/>
                    </a:lnTo>
                    <a:lnTo>
                      <a:pt x="208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tint val="14902"/>
                      <a:invGamma/>
                    </a:schemeClr>
                  </a:gs>
                </a:gsLst>
                <a:lin ang="5400000" scaled="1"/>
              </a:gradFill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8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35919" name="Freeform 15"/>
            <p:cNvSpPr>
              <a:spLocks/>
            </p:cNvSpPr>
            <p:nvPr/>
          </p:nvSpPr>
          <p:spPr bwMode="auto">
            <a:xfrm>
              <a:off x="1152" y="3057"/>
              <a:ext cx="481" cy="254"/>
            </a:xfrm>
            <a:custGeom>
              <a:avLst/>
              <a:gdLst>
                <a:gd name="T0" fmla="*/ 99 w 403"/>
                <a:gd name="T1" fmla="*/ 211 h 220"/>
                <a:gd name="T2" fmla="*/ 96 w 403"/>
                <a:gd name="T3" fmla="*/ 199 h 220"/>
                <a:gd name="T4" fmla="*/ 83 w 403"/>
                <a:gd name="T5" fmla="*/ 192 h 220"/>
                <a:gd name="T6" fmla="*/ 36 w 403"/>
                <a:gd name="T7" fmla="*/ 149 h 220"/>
                <a:gd name="T8" fmla="*/ 33 w 403"/>
                <a:gd name="T9" fmla="*/ 126 h 220"/>
                <a:gd name="T10" fmla="*/ 12 w 403"/>
                <a:gd name="T11" fmla="*/ 123 h 220"/>
                <a:gd name="T12" fmla="*/ 13 w 403"/>
                <a:gd name="T13" fmla="*/ 102 h 220"/>
                <a:gd name="T14" fmla="*/ 6 w 403"/>
                <a:gd name="T15" fmla="*/ 82 h 220"/>
                <a:gd name="T16" fmla="*/ 0 w 403"/>
                <a:gd name="T17" fmla="*/ 71 h 220"/>
                <a:gd name="T18" fmla="*/ 4 w 403"/>
                <a:gd name="T19" fmla="*/ 59 h 220"/>
                <a:gd name="T20" fmla="*/ 19 w 403"/>
                <a:gd name="T21" fmla="*/ 59 h 220"/>
                <a:gd name="T22" fmla="*/ 45 w 403"/>
                <a:gd name="T23" fmla="*/ 53 h 220"/>
                <a:gd name="T24" fmla="*/ 126 w 403"/>
                <a:gd name="T25" fmla="*/ 11 h 220"/>
                <a:gd name="T26" fmla="*/ 143 w 403"/>
                <a:gd name="T27" fmla="*/ 0 h 220"/>
                <a:gd name="T28" fmla="*/ 154 w 403"/>
                <a:gd name="T29" fmla="*/ 13 h 220"/>
                <a:gd name="T30" fmla="*/ 171 w 403"/>
                <a:gd name="T31" fmla="*/ 6 h 220"/>
                <a:gd name="T32" fmla="*/ 187 w 403"/>
                <a:gd name="T33" fmla="*/ 7 h 220"/>
                <a:gd name="T34" fmla="*/ 197 w 403"/>
                <a:gd name="T35" fmla="*/ 14 h 220"/>
                <a:gd name="T36" fmla="*/ 197 w 403"/>
                <a:gd name="T37" fmla="*/ 33 h 220"/>
                <a:gd name="T38" fmla="*/ 227 w 403"/>
                <a:gd name="T39" fmla="*/ 52 h 220"/>
                <a:gd name="T40" fmla="*/ 229 w 403"/>
                <a:gd name="T41" fmla="*/ 65 h 220"/>
                <a:gd name="T42" fmla="*/ 240 w 403"/>
                <a:gd name="T43" fmla="*/ 80 h 220"/>
                <a:gd name="T44" fmla="*/ 248 w 403"/>
                <a:gd name="T45" fmla="*/ 86 h 220"/>
                <a:gd name="T46" fmla="*/ 253 w 403"/>
                <a:gd name="T47" fmla="*/ 80 h 220"/>
                <a:gd name="T48" fmla="*/ 274 w 403"/>
                <a:gd name="T49" fmla="*/ 69 h 220"/>
                <a:gd name="T50" fmla="*/ 283 w 403"/>
                <a:gd name="T51" fmla="*/ 71 h 220"/>
                <a:gd name="T52" fmla="*/ 309 w 403"/>
                <a:gd name="T53" fmla="*/ 100 h 220"/>
                <a:gd name="T54" fmla="*/ 315 w 403"/>
                <a:gd name="T55" fmla="*/ 99 h 220"/>
                <a:gd name="T56" fmla="*/ 342 w 403"/>
                <a:gd name="T57" fmla="*/ 115 h 220"/>
                <a:gd name="T58" fmla="*/ 382 w 403"/>
                <a:gd name="T59" fmla="*/ 113 h 220"/>
                <a:gd name="T60" fmla="*/ 403 w 403"/>
                <a:gd name="T61" fmla="*/ 126 h 220"/>
                <a:gd name="T62" fmla="*/ 359 w 403"/>
                <a:gd name="T63" fmla="*/ 151 h 220"/>
                <a:gd name="T64" fmla="*/ 357 w 403"/>
                <a:gd name="T65" fmla="*/ 181 h 220"/>
                <a:gd name="T66" fmla="*/ 330 w 403"/>
                <a:gd name="T67" fmla="*/ 206 h 220"/>
                <a:gd name="T68" fmla="*/ 301 w 403"/>
                <a:gd name="T69" fmla="*/ 205 h 220"/>
                <a:gd name="T70" fmla="*/ 285 w 403"/>
                <a:gd name="T71" fmla="*/ 212 h 220"/>
                <a:gd name="T72" fmla="*/ 265 w 403"/>
                <a:gd name="T73" fmla="*/ 220 h 220"/>
                <a:gd name="T74" fmla="*/ 240 w 403"/>
                <a:gd name="T75" fmla="*/ 204 h 220"/>
                <a:gd name="T76" fmla="*/ 224 w 403"/>
                <a:gd name="T77" fmla="*/ 212 h 220"/>
                <a:gd name="T78" fmla="*/ 209 w 403"/>
                <a:gd name="T79" fmla="*/ 215 h 220"/>
                <a:gd name="T80" fmla="*/ 197 w 403"/>
                <a:gd name="T81" fmla="*/ 196 h 220"/>
                <a:gd name="T82" fmla="*/ 162 w 403"/>
                <a:gd name="T83" fmla="*/ 197 h 220"/>
                <a:gd name="T84" fmla="*/ 151 w 403"/>
                <a:gd name="T85" fmla="*/ 205 h 220"/>
                <a:gd name="T86" fmla="*/ 143 w 403"/>
                <a:gd name="T87" fmla="*/ 213 h 220"/>
                <a:gd name="T88" fmla="*/ 128 w 403"/>
                <a:gd name="T89" fmla="*/ 213 h 220"/>
                <a:gd name="T90" fmla="*/ 112 w 403"/>
                <a:gd name="T91" fmla="*/ 216 h 220"/>
                <a:gd name="T92" fmla="*/ 99 w 403"/>
                <a:gd name="T93" fmla="*/ 211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3" h="220">
                  <a:moveTo>
                    <a:pt x="99" y="211"/>
                  </a:moveTo>
                  <a:lnTo>
                    <a:pt x="96" y="199"/>
                  </a:lnTo>
                  <a:lnTo>
                    <a:pt x="83" y="192"/>
                  </a:lnTo>
                  <a:lnTo>
                    <a:pt x="36" y="149"/>
                  </a:lnTo>
                  <a:lnTo>
                    <a:pt x="33" y="126"/>
                  </a:lnTo>
                  <a:lnTo>
                    <a:pt x="12" y="123"/>
                  </a:lnTo>
                  <a:lnTo>
                    <a:pt x="13" y="102"/>
                  </a:lnTo>
                  <a:lnTo>
                    <a:pt x="6" y="82"/>
                  </a:lnTo>
                  <a:lnTo>
                    <a:pt x="0" y="71"/>
                  </a:lnTo>
                  <a:lnTo>
                    <a:pt x="4" y="59"/>
                  </a:lnTo>
                  <a:lnTo>
                    <a:pt x="19" y="59"/>
                  </a:lnTo>
                  <a:lnTo>
                    <a:pt x="45" y="53"/>
                  </a:lnTo>
                  <a:lnTo>
                    <a:pt x="126" y="11"/>
                  </a:lnTo>
                  <a:lnTo>
                    <a:pt x="143" y="0"/>
                  </a:lnTo>
                  <a:lnTo>
                    <a:pt x="154" y="13"/>
                  </a:lnTo>
                  <a:lnTo>
                    <a:pt x="171" y="6"/>
                  </a:lnTo>
                  <a:lnTo>
                    <a:pt x="187" y="7"/>
                  </a:lnTo>
                  <a:lnTo>
                    <a:pt x="197" y="14"/>
                  </a:lnTo>
                  <a:lnTo>
                    <a:pt x="197" y="33"/>
                  </a:lnTo>
                  <a:lnTo>
                    <a:pt x="227" y="52"/>
                  </a:lnTo>
                  <a:lnTo>
                    <a:pt x="229" y="65"/>
                  </a:lnTo>
                  <a:lnTo>
                    <a:pt x="240" y="80"/>
                  </a:lnTo>
                  <a:lnTo>
                    <a:pt x="248" y="86"/>
                  </a:lnTo>
                  <a:lnTo>
                    <a:pt x="253" y="80"/>
                  </a:lnTo>
                  <a:lnTo>
                    <a:pt x="274" y="69"/>
                  </a:lnTo>
                  <a:lnTo>
                    <a:pt x="283" y="71"/>
                  </a:lnTo>
                  <a:lnTo>
                    <a:pt x="309" y="100"/>
                  </a:lnTo>
                  <a:lnTo>
                    <a:pt x="315" y="99"/>
                  </a:lnTo>
                  <a:lnTo>
                    <a:pt x="342" y="115"/>
                  </a:lnTo>
                  <a:lnTo>
                    <a:pt x="382" y="113"/>
                  </a:lnTo>
                  <a:lnTo>
                    <a:pt x="403" y="126"/>
                  </a:lnTo>
                  <a:lnTo>
                    <a:pt x="359" y="151"/>
                  </a:lnTo>
                  <a:lnTo>
                    <a:pt x="357" y="181"/>
                  </a:lnTo>
                  <a:lnTo>
                    <a:pt x="330" y="206"/>
                  </a:lnTo>
                  <a:lnTo>
                    <a:pt x="301" y="205"/>
                  </a:lnTo>
                  <a:lnTo>
                    <a:pt x="285" y="212"/>
                  </a:lnTo>
                  <a:lnTo>
                    <a:pt x="265" y="220"/>
                  </a:lnTo>
                  <a:lnTo>
                    <a:pt x="240" y="204"/>
                  </a:lnTo>
                  <a:lnTo>
                    <a:pt x="224" y="212"/>
                  </a:lnTo>
                  <a:lnTo>
                    <a:pt x="209" y="215"/>
                  </a:lnTo>
                  <a:lnTo>
                    <a:pt x="197" y="196"/>
                  </a:lnTo>
                  <a:lnTo>
                    <a:pt x="162" y="197"/>
                  </a:lnTo>
                  <a:lnTo>
                    <a:pt x="151" y="205"/>
                  </a:lnTo>
                  <a:lnTo>
                    <a:pt x="143" y="213"/>
                  </a:lnTo>
                  <a:lnTo>
                    <a:pt x="128" y="213"/>
                  </a:lnTo>
                  <a:lnTo>
                    <a:pt x="112" y="216"/>
                  </a:lnTo>
                  <a:lnTo>
                    <a:pt x="99" y="21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folHlink">
                    <a:gamma/>
                    <a:tint val="14902"/>
                    <a:invGamma/>
                  </a:schemeClr>
                </a:gs>
              </a:gsLst>
              <a:lin ang="5400000" scaled="1"/>
            </a:gra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00"/>
                </a:solidFill>
              </a:endParaRPr>
            </a:p>
          </p:txBody>
        </p:sp>
        <p:sp>
          <p:nvSpPr>
            <p:cNvPr id="635920" name="Freeform 16"/>
            <p:cNvSpPr>
              <a:spLocks/>
            </p:cNvSpPr>
            <p:nvPr/>
          </p:nvSpPr>
          <p:spPr bwMode="auto">
            <a:xfrm>
              <a:off x="1200" y="3528"/>
              <a:ext cx="434" cy="411"/>
            </a:xfrm>
            <a:custGeom>
              <a:avLst/>
              <a:gdLst>
                <a:gd name="T0" fmla="*/ 7 w 364"/>
                <a:gd name="T1" fmla="*/ 102 h 357"/>
                <a:gd name="T2" fmla="*/ 22 w 364"/>
                <a:gd name="T3" fmla="*/ 130 h 357"/>
                <a:gd name="T4" fmla="*/ 41 w 364"/>
                <a:gd name="T5" fmla="*/ 126 h 357"/>
                <a:gd name="T6" fmla="*/ 56 w 364"/>
                <a:gd name="T7" fmla="*/ 98 h 357"/>
                <a:gd name="T8" fmla="*/ 82 w 364"/>
                <a:gd name="T9" fmla="*/ 111 h 357"/>
                <a:gd name="T10" fmla="*/ 89 w 364"/>
                <a:gd name="T11" fmla="*/ 135 h 357"/>
                <a:gd name="T12" fmla="*/ 102 w 364"/>
                <a:gd name="T13" fmla="*/ 167 h 357"/>
                <a:gd name="T14" fmla="*/ 115 w 364"/>
                <a:gd name="T15" fmla="*/ 189 h 357"/>
                <a:gd name="T16" fmla="*/ 106 w 364"/>
                <a:gd name="T17" fmla="*/ 199 h 357"/>
                <a:gd name="T18" fmla="*/ 161 w 364"/>
                <a:gd name="T19" fmla="*/ 260 h 357"/>
                <a:gd name="T20" fmla="*/ 188 w 364"/>
                <a:gd name="T21" fmla="*/ 263 h 357"/>
                <a:gd name="T22" fmla="*/ 229 w 364"/>
                <a:gd name="T23" fmla="*/ 291 h 357"/>
                <a:gd name="T24" fmla="*/ 240 w 364"/>
                <a:gd name="T25" fmla="*/ 314 h 357"/>
                <a:gd name="T26" fmla="*/ 251 w 364"/>
                <a:gd name="T27" fmla="*/ 313 h 357"/>
                <a:gd name="T28" fmla="*/ 275 w 364"/>
                <a:gd name="T29" fmla="*/ 326 h 357"/>
                <a:gd name="T30" fmla="*/ 291 w 364"/>
                <a:gd name="T31" fmla="*/ 325 h 357"/>
                <a:gd name="T32" fmla="*/ 290 w 364"/>
                <a:gd name="T33" fmla="*/ 301 h 357"/>
                <a:gd name="T34" fmla="*/ 272 w 364"/>
                <a:gd name="T35" fmla="*/ 275 h 357"/>
                <a:gd name="T36" fmla="*/ 229 w 364"/>
                <a:gd name="T37" fmla="*/ 232 h 357"/>
                <a:gd name="T38" fmla="*/ 214 w 364"/>
                <a:gd name="T39" fmla="*/ 228 h 357"/>
                <a:gd name="T40" fmla="*/ 199 w 364"/>
                <a:gd name="T41" fmla="*/ 217 h 357"/>
                <a:gd name="T42" fmla="*/ 188 w 364"/>
                <a:gd name="T43" fmla="*/ 197 h 357"/>
                <a:gd name="T44" fmla="*/ 169 w 364"/>
                <a:gd name="T45" fmla="*/ 165 h 357"/>
                <a:gd name="T46" fmla="*/ 137 w 364"/>
                <a:gd name="T47" fmla="*/ 126 h 357"/>
                <a:gd name="T48" fmla="*/ 154 w 364"/>
                <a:gd name="T49" fmla="*/ 119 h 357"/>
                <a:gd name="T50" fmla="*/ 223 w 364"/>
                <a:gd name="T51" fmla="*/ 102 h 357"/>
                <a:gd name="T52" fmla="*/ 255 w 364"/>
                <a:gd name="T53" fmla="*/ 122 h 357"/>
                <a:gd name="T54" fmla="*/ 268 w 364"/>
                <a:gd name="T55" fmla="*/ 122 h 357"/>
                <a:gd name="T56" fmla="*/ 296 w 364"/>
                <a:gd name="T57" fmla="*/ 124 h 357"/>
                <a:gd name="T58" fmla="*/ 333 w 364"/>
                <a:gd name="T59" fmla="*/ 122 h 357"/>
                <a:gd name="T60" fmla="*/ 357 w 364"/>
                <a:gd name="T61" fmla="*/ 135 h 357"/>
                <a:gd name="T62" fmla="*/ 364 w 364"/>
                <a:gd name="T63" fmla="*/ 111 h 357"/>
                <a:gd name="T64" fmla="*/ 345 w 364"/>
                <a:gd name="T65" fmla="*/ 91 h 357"/>
                <a:gd name="T66" fmla="*/ 344 w 364"/>
                <a:gd name="T67" fmla="*/ 69 h 357"/>
                <a:gd name="T68" fmla="*/ 329 w 364"/>
                <a:gd name="T69" fmla="*/ 54 h 357"/>
                <a:gd name="T70" fmla="*/ 313 w 364"/>
                <a:gd name="T71" fmla="*/ 58 h 357"/>
                <a:gd name="T72" fmla="*/ 294 w 364"/>
                <a:gd name="T73" fmla="*/ 65 h 357"/>
                <a:gd name="T74" fmla="*/ 266 w 364"/>
                <a:gd name="T75" fmla="*/ 43 h 357"/>
                <a:gd name="T76" fmla="*/ 242 w 364"/>
                <a:gd name="T77" fmla="*/ 33 h 357"/>
                <a:gd name="T78" fmla="*/ 199 w 364"/>
                <a:gd name="T79" fmla="*/ 0 h 357"/>
                <a:gd name="T80" fmla="*/ 157 w 364"/>
                <a:gd name="T81" fmla="*/ 24 h 357"/>
                <a:gd name="T82" fmla="*/ 145 w 364"/>
                <a:gd name="T83" fmla="*/ 45 h 357"/>
                <a:gd name="T84" fmla="*/ 80 w 364"/>
                <a:gd name="T85" fmla="*/ 80 h 357"/>
                <a:gd name="T86" fmla="*/ 41 w 364"/>
                <a:gd name="T87" fmla="*/ 80 h 357"/>
                <a:gd name="T88" fmla="*/ 0 w 364"/>
                <a:gd name="T89" fmla="*/ 8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64" h="357">
                  <a:moveTo>
                    <a:pt x="0" y="80"/>
                  </a:moveTo>
                  <a:lnTo>
                    <a:pt x="7" y="102"/>
                  </a:lnTo>
                  <a:lnTo>
                    <a:pt x="15" y="119"/>
                  </a:lnTo>
                  <a:lnTo>
                    <a:pt x="22" y="130"/>
                  </a:lnTo>
                  <a:lnTo>
                    <a:pt x="31" y="132"/>
                  </a:lnTo>
                  <a:lnTo>
                    <a:pt x="41" y="126"/>
                  </a:lnTo>
                  <a:lnTo>
                    <a:pt x="46" y="115"/>
                  </a:lnTo>
                  <a:lnTo>
                    <a:pt x="56" y="98"/>
                  </a:lnTo>
                  <a:lnTo>
                    <a:pt x="69" y="108"/>
                  </a:lnTo>
                  <a:lnTo>
                    <a:pt x="82" y="111"/>
                  </a:lnTo>
                  <a:lnTo>
                    <a:pt x="91" y="117"/>
                  </a:lnTo>
                  <a:lnTo>
                    <a:pt x="89" y="135"/>
                  </a:lnTo>
                  <a:lnTo>
                    <a:pt x="89" y="147"/>
                  </a:lnTo>
                  <a:lnTo>
                    <a:pt x="102" y="167"/>
                  </a:lnTo>
                  <a:lnTo>
                    <a:pt x="117" y="184"/>
                  </a:lnTo>
                  <a:lnTo>
                    <a:pt x="115" y="189"/>
                  </a:lnTo>
                  <a:lnTo>
                    <a:pt x="98" y="189"/>
                  </a:lnTo>
                  <a:lnTo>
                    <a:pt x="106" y="199"/>
                  </a:lnTo>
                  <a:lnTo>
                    <a:pt x="156" y="256"/>
                  </a:lnTo>
                  <a:lnTo>
                    <a:pt x="161" y="260"/>
                  </a:lnTo>
                  <a:lnTo>
                    <a:pt x="176" y="260"/>
                  </a:lnTo>
                  <a:lnTo>
                    <a:pt x="188" y="263"/>
                  </a:lnTo>
                  <a:lnTo>
                    <a:pt x="210" y="273"/>
                  </a:lnTo>
                  <a:lnTo>
                    <a:pt x="229" y="291"/>
                  </a:lnTo>
                  <a:lnTo>
                    <a:pt x="233" y="299"/>
                  </a:lnTo>
                  <a:lnTo>
                    <a:pt x="240" y="314"/>
                  </a:lnTo>
                  <a:lnTo>
                    <a:pt x="246" y="313"/>
                  </a:lnTo>
                  <a:lnTo>
                    <a:pt x="251" y="313"/>
                  </a:lnTo>
                  <a:lnTo>
                    <a:pt x="266" y="319"/>
                  </a:lnTo>
                  <a:lnTo>
                    <a:pt x="275" y="326"/>
                  </a:lnTo>
                  <a:lnTo>
                    <a:pt x="303" y="357"/>
                  </a:lnTo>
                  <a:lnTo>
                    <a:pt x="291" y="325"/>
                  </a:lnTo>
                  <a:lnTo>
                    <a:pt x="284" y="313"/>
                  </a:lnTo>
                  <a:lnTo>
                    <a:pt x="290" y="301"/>
                  </a:lnTo>
                  <a:lnTo>
                    <a:pt x="286" y="291"/>
                  </a:lnTo>
                  <a:lnTo>
                    <a:pt x="272" y="275"/>
                  </a:lnTo>
                  <a:lnTo>
                    <a:pt x="246" y="245"/>
                  </a:lnTo>
                  <a:lnTo>
                    <a:pt x="229" y="232"/>
                  </a:lnTo>
                  <a:lnTo>
                    <a:pt x="223" y="226"/>
                  </a:lnTo>
                  <a:lnTo>
                    <a:pt x="214" y="228"/>
                  </a:lnTo>
                  <a:lnTo>
                    <a:pt x="201" y="217"/>
                  </a:lnTo>
                  <a:lnTo>
                    <a:pt x="199" y="217"/>
                  </a:lnTo>
                  <a:lnTo>
                    <a:pt x="192" y="210"/>
                  </a:lnTo>
                  <a:lnTo>
                    <a:pt x="188" y="197"/>
                  </a:lnTo>
                  <a:lnTo>
                    <a:pt x="184" y="184"/>
                  </a:lnTo>
                  <a:lnTo>
                    <a:pt x="169" y="165"/>
                  </a:lnTo>
                  <a:lnTo>
                    <a:pt x="139" y="134"/>
                  </a:lnTo>
                  <a:lnTo>
                    <a:pt x="137" y="126"/>
                  </a:lnTo>
                  <a:lnTo>
                    <a:pt x="139" y="122"/>
                  </a:lnTo>
                  <a:lnTo>
                    <a:pt x="154" y="119"/>
                  </a:lnTo>
                  <a:lnTo>
                    <a:pt x="196" y="132"/>
                  </a:lnTo>
                  <a:lnTo>
                    <a:pt x="223" y="102"/>
                  </a:lnTo>
                  <a:lnTo>
                    <a:pt x="246" y="121"/>
                  </a:lnTo>
                  <a:lnTo>
                    <a:pt x="255" y="122"/>
                  </a:lnTo>
                  <a:lnTo>
                    <a:pt x="260" y="130"/>
                  </a:lnTo>
                  <a:lnTo>
                    <a:pt x="268" y="122"/>
                  </a:lnTo>
                  <a:lnTo>
                    <a:pt x="283" y="122"/>
                  </a:lnTo>
                  <a:lnTo>
                    <a:pt x="296" y="124"/>
                  </a:lnTo>
                  <a:lnTo>
                    <a:pt x="314" y="115"/>
                  </a:lnTo>
                  <a:lnTo>
                    <a:pt x="333" y="122"/>
                  </a:lnTo>
                  <a:lnTo>
                    <a:pt x="344" y="132"/>
                  </a:lnTo>
                  <a:lnTo>
                    <a:pt x="357" y="135"/>
                  </a:lnTo>
                  <a:lnTo>
                    <a:pt x="358" y="126"/>
                  </a:lnTo>
                  <a:lnTo>
                    <a:pt x="364" y="111"/>
                  </a:lnTo>
                  <a:lnTo>
                    <a:pt x="357" y="104"/>
                  </a:lnTo>
                  <a:lnTo>
                    <a:pt x="345" y="91"/>
                  </a:lnTo>
                  <a:lnTo>
                    <a:pt x="344" y="78"/>
                  </a:lnTo>
                  <a:lnTo>
                    <a:pt x="344" y="69"/>
                  </a:lnTo>
                  <a:lnTo>
                    <a:pt x="345" y="58"/>
                  </a:lnTo>
                  <a:lnTo>
                    <a:pt x="329" y="54"/>
                  </a:lnTo>
                  <a:lnTo>
                    <a:pt x="321" y="52"/>
                  </a:lnTo>
                  <a:lnTo>
                    <a:pt x="313" y="58"/>
                  </a:lnTo>
                  <a:lnTo>
                    <a:pt x="303" y="65"/>
                  </a:lnTo>
                  <a:lnTo>
                    <a:pt x="294" y="65"/>
                  </a:lnTo>
                  <a:lnTo>
                    <a:pt x="279" y="50"/>
                  </a:lnTo>
                  <a:lnTo>
                    <a:pt x="266" y="43"/>
                  </a:lnTo>
                  <a:lnTo>
                    <a:pt x="253" y="45"/>
                  </a:lnTo>
                  <a:lnTo>
                    <a:pt x="242" y="33"/>
                  </a:lnTo>
                  <a:lnTo>
                    <a:pt x="212" y="2"/>
                  </a:lnTo>
                  <a:lnTo>
                    <a:pt x="199" y="0"/>
                  </a:lnTo>
                  <a:lnTo>
                    <a:pt x="178" y="26"/>
                  </a:lnTo>
                  <a:lnTo>
                    <a:pt x="157" y="24"/>
                  </a:lnTo>
                  <a:lnTo>
                    <a:pt x="148" y="33"/>
                  </a:lnTo>
                  <a:lnTo>
                    <a:pt x="145" y="45"/>
                  </a:lnTo>
                  <a:lnTo>
                    <a:pt x="106" y="87"/>
                  </a:lnTo>
                  <a:lnTo>
                    <a:pt x="80" y="80"/>
                  </a:lnTo>
                  <a:lnTo>
                    <a:pt x="54" y="74"/>
                  </a:lnTo>
                  <a:lnTo>
                    <a:pt x="41" y="80"/>
                  </a:lnTo>
                  <a:lnTo>
                    <a:pt x="24" y="87"/>
                  </a:lnTo>
                  <a:lnTo>
                    <a:pt x="0" y="8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folHlink">
                    <a:gamma/>
                    <a:tint val="14902"/>
                    <a:invGamma/>
                  </a:schemeClr>
                </a:gs>
              </a:gsLst>
              <a:lin ang="5400000" scaled="1"/>
            </a:gra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00"/>
                </a:solidFill>
              </a:endParaRPr>
            </a:p>
          </p:txBody>
        </p:sp>
        <p:sp>
          <p:nvSpPr>
            <p:cNvPr id="635921" name="Freeform 17"/>
            <p:cNvSpPr>
              <a:spLocks/>
            </p:cNvSpPr>
            <p:nvPr/>
          </p:nvSpPr>
          <p:spPr bwMode="auto">
            <a:xfrm>
              <a:off x="1740" y="2356"/>
              <a:ext cx="443" cy="223"/>
            </a:xfrm>
            <a:custGeom>
              <a:avLst/>
              <a:gdLst>
                <a:gd name="T0" fmla="*/ 91 w 371"/>
                <a:gd name="T1" fmla="*/ 65 h 194"/>
                <a:gd name="T2" fmla="*/ 83 w 371"/>
                <a:gd name="T3" fmla="*/ 39 h 194"/>
                <a:gd name="T4" fmla="*/ 59 w 371"/>
                <a:gd name="T5" fmla="*/ 26 h 194"/>
                <a:gd name="T6" fmla="*/ 33 w 371"/>
                <a:gd name="T7" fmla="*/ 46 h 194"/>
                <a:gd name="T8" fmla="*/ 17 w 371"/>
                <a:gd name="T9" fmla="*/ 89 h 194"/>
                <a:gd name="T10" fmla="*/ 13 w 371"/>
                <a:gd name="T11" fmla="*/ 104 h 194"/>
                <a:gd name="T12" fmla="*/ 0 w 371"/>
                <a:gd name="T13" fmla="*/ 119 h 194"/>
                <a:gd name="T14" fmla="*/ 4 w 371"/>
                <a:gd name="T15" fmla="*/ 149 h 194"/>
                <a:gd name="T16" fmla="*/ 15 w 371"/>
                <a:gd name="T17" fmla="*/ 169 h 194"/>
                <a:gd name="T18" fmla="*/ 48 w 371"/>
                <a:gd name="T19" fmla="*/ 152 h 194"/>
                <a:gd name="T20" fmla="*/ 70 w 371"/>
                <a:gd name="T21" fmla="*/ 149 h 194"/>
                <a:gd name="T22" fmla="*/ 98 w 371"/>
                <a:gd name="T23" fmla="*/ 156 h 194"/>
                <a:gd name="T24" fmla="*/ 126 w 371"/>
                <a:gd name="T25" fmla="*/ 149 h 194"/>
                <a:gd name="T26" fmla="*/ 144 w 371"/>
                <a:gd name="T27" fmla="*/ 154 h 194"/>
                <a:gd name="T28" fmla="*/ 168 w 371"/>
                <a:gd name="T29" fmla="*/ 149 h 194"/>
                <a:gd name="T30" fmla="*/ 196 w 371"/>
                <a:gd name="T31" fmla="*/ 147 h 194"/>
                <a:gd name="T32" fmla="*/ 224 w 371"/>
                <a:gd name="T33" fmla="*/ 165 h 194"/>
                <a:gd name="T34" fmla="*/ 262 w 371"/>
                <a:gd name="T35" fmla="*/ 181 h 194"/>
                <a:gd name="T36" fmla="*/ 284 w 371"/>
                <a:gd name="T37" fmla="*/ 194 h 194"/>
                <a:gd name="T38" fmla="*/ 317 w 371"/>
                <a:gd name="T39" fmla="*/ 185 h 194"/>
                <a:gd name="T40" fmla="*/ 334 w 371"/>
                <a:gd name="T41" fmla="*/ 167 h 194"/>
                <a:gd name="T42" fmla="*/ 365 w 371"/>
                <a:gd name="T43" fmla="*/ 134 h 194"/>
                <a:gd name="T44" fmla="*/ 367 w 371"/>
                <a:gd name="T45" fmla="*/ 91 h 194"/>
                <a:gd name="T46" fmla="*/ 341 w 371"/>
                <a:gd name="T47" fmla="*/ 69 h 194"/>
                <a:gd name="T48" fmla="*/ 327 w 371"/>
                <a:gd name="T49" fmla="*/ 33 h 194"/>
                <a:gd name="T50" fmla="*/ 303 w 371"/>
                <a:gd name="T51" fmla="*/ 19 h 194"/>
                <a:gd name="T52" fmla="*/ 260 w 371"/>
                <a:gd name="T53" fmla="*/ 30 h 194"/>
                <a:gd name="T54" fmla="*/ 235 w 371"/>
                <a:gd name="T55" fmla="*/ 19 h 194"/>
                <a:gd name="T56" fmla="*/ 213 w 371"/>
                <a:gd name="T57" fmla="*/ 4 h 194"/>
                <a:gd name="T58" fmla="*/ 191 w 371"/>
                <a:gd name="T59" fmla="*/ 0 h 194"/>
                <a:gd name="T60" fmla="*/ 167 w 371"/>
                <a:gd name="T61" fmla="*/ 4 h 194"/>
                <a:gd name="T62" fmla="*/ 155 w 371"/>
                <a:gd name="T63" fmla="*/ 19 h 194"/>
                <a:gd name="T64" fmla="*/ 159 w 371"/>
                <a:gd name="T65" fmla="*/ 61 h 194"/>
                <a:gd name="T66" fmla="*/ 144 w 371"/>
                <a:gd name="T67" fmla="*/ 85 h 194"/>
                <a:gd name="T68" fmla="*/ 128 w 371"/>
                <a:gd name="T69" fmla="*/ 8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71" h="194">
                  <a:moveTo>
                    <a:pt x="109" y="76"/>
                  </a:moveTo>
                  <a:lnTo>
                    <a:pt x="91" y="65"/>
                  </a:lnTo>
                  <a:lnTo>
                    <a:pt x="87" y="52"/>
                  </a:lnTo>
                  <a:lnTo>
                    <a:pt x="83" y="39"/>
                  </a:lnTo>
                  <a:lnTo>
                    <a:pt x="74" y="26"/>
                  </a:lnTo>
                  <a:lnTo>
                    <a:pt x="59" y="26"/>
                  </a:lnTo>
                  <a:lnTo>
                    <a:pt x="48" y="32"/>
                  </a:lnTo>
                  <a:lnTo>
                    <a:pt x="33" y="46"/>
                  </a:lnTo>
                  <a:lnTo>
                    <a:pt x="15" y="80"/>
                  </a:lnTo>
                  <a:lnTo>
                    <a:pt x="17" y="89"/>
                  </a:lnTo>
                  <a:lnTo>
                    <a:pt x="17" y="98"/>
                  </a:lnTo>
                  <a:lnTo>
                    <a:pt x="13" y="104"/>
                  </a:lnTo>
                  <a:lnTo>
                    <a:pt x="6" y="111"/>
                  </a:lnTo>
                  <a:lnTo>
                    <a:pt x="0" y="119"/>
                  </a:lnTo>
                  <a:lnTo>
                    <a:pt x="4" y="128"/>
                  </a:lnTo>
                  <a:lnTo>
                    <a:pt x="4" y="149"/>
                  </a:lnTo>
                  <a:lnTo>
                    <a:pt x="7" y="165"/>
                  </a:lnTo>
                  <a:lnTo>
                    <a:pt x="15" y="169"/>
                  </a:lnTo>
                  <a:lnTo>
                    <a:pt x="30" y="163"/>
                  </a:lnTo>
                  <a:lnTo>
                    <a:pt x="48" y="152"/>
                  </a:lnTo>
                  <a:lnTo>
                    <a:pt x="56" y="145"/>
                  </a:lnTo>
                  <a:lnTo>
                    <a:pt x="70" y="149"/>
                  </a:lnTo>
                  <a:lnTo>
                    <a:pt x="85" y="152"/>
                  </a:lnTo>
                  <a:lnTo>
                    <a:pt x="98" y="156"/>
                  </a:lnTo>
                  <a:lnTo>
                    <a:pt x="107" y="160"/>
                  </a:lnTo>
                  <a:lnTo>
                    <a:pt x="126" y="149"/>
                  </a:lnTo>
                  <a:lnTo>
                    <a:pt x="135" y="149"/>
                  </a:lnTo>
                  <a:lnTo>
                    <a:pt x="144" y="154"/>
                  </a:lnTo>
                  <a:lnTo>
                    <a:pt x="157" y="158"/>
                  </a:lnTo>
                  <a:lnTo>
                    <a:pt x="168" y="149"/>
                  </a:lnTo>
                  <a:lnTo>
                    <a:pt x="185" y="145"/>
                  </a:lnTo>
                  <a:lnTo>
                    <a:pt x="196" y="147"/>
                  </a:lnTo>
                  <a:lnTo>
                    <a:pt x="205" y="163"/>
                  </a:lnTo>
                  <a:lnTo>
                    <a:pt x="224" y="165"/>
                  </a:lnTo>
                  <a:lnTo>
                    <a:pt x="247" y="163"/>
                  </a:lnTo>
                  <a:lnTo>
                    <a:pt x="262" y="181"/>
                  </a:lnTo>
                  <a:lnTo>
                    <a:pt x="273" y="192"/>
                  </a:lnTo>
                  <a:lnTo>
                    <a:pt x="284" y="194"/>
                  </a:lnTo>
                  <a:lnTo>
                    <a:pt x="301" y="187"/>
                  </a:lnTo>
                  <a:lnTo>
                    <a:pt x="317" y="185"/>
                  </a:lnTo>
                  <a:lnTo>
                    <a:pt x="328" y="176"/>
                  </a:lnTo>
                  <a:lnTo>
                    <a:pt x="334" y="167"/>
                  </a:lnTo>
                  <a:lnTo>
                    <a:pt x="354" y="145"/>
                  </a:lnTo>
                  <a:lnTo>
                    <a:pt x="365" y="134"/>
                  </a:lnTo>
                  <a:lnTo>
                    <a:pt x="371" y="117"/>
                  </a:lnTo>
                  <a:lnTo>
                    <a:pt x="367" y="91"/>
                  </a:lnTo>
                  <a:lnTo>
                    <a:pt x="358" y="85"/>
                  </a:lnTo>
                  <a:lnTo>
                    <a:pt x="341" y="69"/>
                  </a:lnTo>
                  <a:lnTo>
                    <a:pt x="334" y="52"/>
                  </a:lnTo>
                  <a:lnTo>
                    <a:pt x="327" y="33"/>
                  </a:lnTo>
                  <a:lnTo>
                    <a:pt x="312" y="20"/>
                  </a:lnTo>
                  <a:lnTo>
                    <a:pt x="303" y="19"/>
                  </a:lnTo>
                  <a:lnTo>
                    <a:pt x="273" y="20"/>
                  </a:lnTo>
                  <a:lnTo>
                    <a:pt x="260" y="30"/>
                  </a:lnTo>
                  <a:lnTo>
                    <a:pt x="251" y="33"/>
                  </a:lnTo>
                  <a:lnTo>
                    <a:pt x="235" y="19"/>
                  </a:lnTo>
                  <a:lnTo>
                    <a:pt x="222" y="13"/>
                  </a:lnTo>
                  <a:lnTo>
                    <a:pt x="213" y="4"/>
                  </a:lnTo>
                  <a:lnTo>
                    <a:pt x="207" y="2"/>
                  </a:lnTo>
                  <a:lnTo>
                    <a:pt x="191" y="0"/>
                  </a:lnTo>
                  <a:lnTo>
                    <a:pt x="178" y="4"/>
                  </a:lnTo>
                  <a:lnTo>
                    <a:pt x="167" y="4"/>
                  </a:lnTo>
                  <a:lnTo>
                    <a:pt x="161" y="9"/>
                  </a:lnTo>
                  <a:lnTo>
                    <a:pt x="155" y="19"/>
                  </a:lnTo>
                  <a:lnTo>
                    <a:pt x="155" y="39"/>
                  </a:lnTo>
                  <a:lnTo>
                    <a:pt x="159" y="61"/>
                  </a:lnTo>
                  <a:lnTo>
                    <a:pt x="159" y="71"/>
                  </a:lnTo>
                  <a:lnTo>
                    <a:pt x="144" y="85"/>
                  </a:lnTo>
                  <a:lnTo>
                    <a:pt x="135" y="93"/>
                  </a:lnTo>
                  <a:lnTo>
                    <a:pt x="128" y="84"/>
                  </a:lnTo>
                  <a:lnTo>
                    <a:pt x="109" y="76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folHlink">
                    <a:gamma/>
                    <a:tint val="14902"/>
                    <a:invGamma/>
                  </a:schemeClr>
                </a:gs>
              </a:gsLst>
              <a:lin ang="5400000" scaled="1"/>
            </a:gra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00"/>
                </a:solidFill>
              </a:endParaRPr>
            </a:p>
          </p:txBody>
        </p:sp>
        <p:sp>
          <p:nvSpPr>
            <p:cNvPr id="635922" name="Freeform 18"/>
            <p:cNvSpPr>
              <a:spLocks/>
            </p:cNvSpPr>
            <p:nvPr/>
          </p:nvSpPr>
          <p:spPr bwMode="auto">
            <a:xfrm>
              <a:off x="1467" y="3206"/>
              <a:ext cx="420" cy="181"/>
            </a:xfrm>
            <a:custGeom>
              <a:avLst/>
              <a:gdLst>
                <a:gd name="T0" fmla="*/ 120 w 352"/>
                <a:gd name="T1" fmla="*/ 8 h 157"/>
                <a:gd name="T2" fmla="*/ 132 w 352"/>
                <a:gd name="T3" fmla="*/ 0 h 157"/>
                <a:gd name="T4" fmla="*/ 146 w 352"/>
                <a:gd name="T5" fmla="*/ 0 h 157"/>
                <a:gd name="T6" fmla="*/ 152 w 352"/>
                <a:gd name="T7" fmla="*/ 11 h 157"/>
                <a:gd name="T8" fmla="*/ 165 w 352"/>
                <a:gd name="T9" fmla="*/ 2 h 157"/>
                <a:gd name="T10" fmla="*/ 178 w 352"/>
                <a:gd name="T11" fmla="*/ 6 h 157"/>
                <a:gd name="T12" fmla="*/ 198 w 352"/>
                <a:gd name="T13" fmla="*/ 27 h 157"/>
                <a:gd name="T14" fmla="*/ 220 w 352"/>
                <a:gd name="T15" fmla="*/ 36 h 157"/>
                <a:gd name="T16" fmla="*/ 228 w 352"/>
                <a:gd name="T17" fmla="*/ 38 h 157"/>
                <a:gd name="T18" fmla="*/ 239 w 352"/>
                <a:gd name="T19" fmla="*/ 29 h 157"/>
                <a:gd name="T20" fmla="*/ 250 w 352"/>
                <a:gd name="T21" fmla="*/ 25 h 157"/>
                <a:gd name="T22" fmla="*/ 280 w 352"/>
                <a:gd name="T23" fmla="*/ 33 h 157"/>
                <a:gd name="T24" fmla="*/ 320 w 352"/>
                <a:gd name="T25" fmla="*/ 42 h 157"/>
                <a:gd name="T26" fmla="*/ 352 w 352"/>
                <a:gd name="T27" fmla="*/ 51 h 157"/>
                <a:gd name="T28" fmla="*/ 341 w 352"/>
                <a:gd name="T29" fmla="*/ 64 h 157"/>
                <a:gd name="T30" fmla="*/ 320 w 352"/>
                <a:gd name="T31" fmla="*/ 85 h 157"/>
                <a:gd name="T32" fmla="*/ 315 w 352"/>
                <a:gd name="T33" fmla="*/ 92 h 157"/>
                <a:gd name="T34" fmla="*/ 317 w 352"/>
                <a:gd name="T35" fmla="*/ 107 h 157"/>
                <a:gd name="T36" fmla="*/ 302 w 352"/>
                <a:gd name="T37" fmla="*/ 107 h 157"/>
                <a:gd name="T38" fmla="*/ 287 w 352"/>
                <a:gd name="T39" fmla="*/ 96 h 157"/>
                <a:gd name="T40" fmla="*/ 272 w 352"/>
                <a:gd name="T41" fmla="*/ 92 h 157"/>
                <a:gd name="T42" fmla="*/ 233 w 352"/>
                <a:gd name="T43" fmla="*/ 101 h 157"/>
                <a:gd name="T44" fmla="*/ 223 w 352"/>
                <a:gd name="T45" fmla="*/ 110 h 157"/>
                <a:gd name="T46" fmla="*/ 212 w 352"/>
                <a:gd name="T47" fmla="*/ 124 h 157"/>
                <a:gd name="T48" fmla="*/ 191 w 352"/>
                <a:gd name="T49" fmla="*/ 137 h 157"/>
                <a:gd name="T50" fmla="*/ 179 w 352"/>
                <a:gd name="T51" fmla="*/ 137 h 157"/>
                <a:gd name="T52" fmla="*/ 166 w 352"/>
                <a:gd name="T53" fmla="*/ 126 h 157"/>
                <a:gd name="T54" fmla="*/ 155 w 352"/>
                <a:gd name="T55" fmla="*/ 126 h 157"/>
                <a:gd name="T56" fmla="*/ 115 w 352"/>
                <a:gd name="T57" fmla="*/ 145 h 157"/>
                <a:gd name="T58" fmla="*/ 96 w 352"/>
                <a:gd name="T59" fmla="*/ 155 h 157"/>
                <a:gd name="T60" fmla="*/ 82 w 352"/>
                <a:gd name="T61" fmla="*/ 157 h 157"/>
                <a:gd name="T62" fmla="*/ 50 w 352"/>
                <a:gd name="T63" fmla="*/ 155 h 157"/>
                <a:gd name="T64" fmla="*/ 37 w 352"/>
                <a:gd name="T65" fmla="*/ 155 h 157"/>
                <a:gd name="T66" fmla="*/ 27 w 352"/>
                <a:gd name="T67" fmla="*/ 140 h 157"/>
                <a:gd name="T68" fmla="*/ 22 w 352"/>
                <a:gd name="T69" fmla="*/ 135 h 157"/>
                <a:gd name="T70" fmla="*/ 11 w 352"/>
                <a:gd name="T71" fmla="*/ 129 h 157"/>
                <a:gd name="T72" fmla="*/ 5 w 352"/>
                <a:gd name="T73" fmla="*/ 122 h 157"/>
                <a:gd name="T74" fmla="*/ 0 w 352"/>
                <a:gd name="T75" fmla="*/ 107 h 157"/>
                <a:gd name="T76" fmla="*/ 0 w 352"/>
                <a:gd name="T77" fmla="*/ 90 h 157"/>
                <a:gd name="T78" fmla="*/ 34 w 352"/>
                <a:gd name="T79" fmla="*/ 76 h 157"/>
                <a:gd name="T80" fmla="*/ 72 w 352"/>
                <a:gd name="T81" fmla="*/ 76 h 157"/>
                <a:gd name="T82" fmla="*/ 95 w 352"/>
                <a:gd name="T83" fmla="*/ 55 h 157"/>
                <a:gd name="T84" fmla="*/ 98 w 352"/>
                <a:gd name="T85" fmla="*/ 19 h 157"/>
                <a:gd name="T86" fmla="*/ 120 w 352"/>
                <a:gd name="T87" fmla="*/ 8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52" h="157">
                  <a:moveTo>
                    <a:pt x="120" y="8"/>
                  </a:moveTo>
                  <a:lnTo>
                    <a:pt x="132" y="0"/>
                  </a:lnTo>
                  <a:lnTo>
                    <a:pt x="146" y="0"/>
                  </a:lnTo>
                  <a:lnTo>
                    <a:pt x="152" y="11"/>
                  </a:lnTo>
                  <a:lnTo>
                    <a:pt x="165" y="2"/>
                  </a:lnTo>
                  <a:lnTo>
                    <a:pt x="178" y="6"/>
                  </a:lnTo>
                  <a:lnTo>
                    <a:pt x="198" y="27"/>
                  </a:lnTo>
                  <a:lnTo>
                    <a:pt x="220" y="36"/>
                  </a:lnTo>
                  <a:lnTo>
                    <a:pt x="228" y="38"/>
                  </a:lnTo>
                  <a:lnTo>
                    <a:pt x="239" y="29"/>
                  </a:lnTo>
                  <a:lnTo>
                    <a:pt x="250" y="25"/>
                  </a:lnTo>
                  <a:lnTo>
                    <a:pt x="280" y="33"/>
                  </a:lnTo>
                  <a:lnTo>
                    <a:pt x="320" y="42"/>
                  </a:lnTo>
                  <a:lnTo>
                    <a:pt x="352" y="51"/>
                  </a:lnTo>
                  <a:lnTo>
                    <a:pt x="341" y="64"/>
                  </a:lnTo>
                  <a:lnTo>
                    <a:pt x="320" y="85"/>
                  </a:lnTo>
                  <a:lnTo>
                    <a:pt x="315" y="92"/>
                  </a:lnTo>
                  <a:lnTo>
                    <a:pt x="317" y="107"/>
                  </a:lnTo>
                  <a:lnTo>
                    <a:pt x="302" y="107"/>
                  </a:lnTo>
                  <a:lnTo>
                    <a:pt x="287" y="96"/>
                  </a:lnTo>
                  <a:lnTo>
                    <a:pt x="272" y="92"/>
                  </a:lnTo>
                  <a:lnTo>
                    <a:pt x="233" y="101"/>
                  </a:lnTo>
                  <a:lnTo>
                    <a:pt x="223" y="110"/>
                  </a:lnTo>
                  <a:lnTo>
                    <a:pt x="212" y="124"/>
                  </a:lnTo>
                  <a:lnTo>
                    <a:pt x="191" y="137"/>
                  </a:lnTo>
                  <a:lnTo>
                    <a:pt x="179" y="137"/>
                  </a:lnTo>
                  <a:lnTo>
                    <a:pt x="166" y="126"/>
                  </a:lnTo>
                  <a:lnTo>
                    <a:pt x="155" y="126"/>
                  </a:lnTo>
                  <a:lnTo>
                    <a:pt x="115" y="145"/>
                  </a:lnTo>
                  <a:lnTo>
                    <a:pt x="96" y="155"/>
                  </a:lnTo>
                  <a:lnTo>
                    <a:pt x="82" y="157"/>
                  </a:lnTo>
                  <a:lnTo>
                    <a:pt x="50" y="155"/>
                  </a:lnTo>
                  <a:lnTo>
                    <a:pt x="37" y="155"/>
                  </a:lnTo>
                  <a:lnTo>
                    <a:pt x="27" y="140"/>
                  </a:lnTo>
                  <a:lnTo>
                    <a:pt x="22" y="135"/>
                  </a:lnTo>
                  <a:lnTo>
                    <a:pt x="11" y="129"/>
                  </a:lnTo>
                  <a:lnTo>
                    <a:pt x="5" y="122"/>
                  </a:lnTo>
                  <a:lnTo>
                    <a:pt x="0" y="107"/>
                  </a:lnTo>
                  <a:lnTo>
                    <a:pt x="0" y="90"/>
                  </a:lnTo>
                  <a:lnTo>
                    <a:pt x="34" y="76"/>
                  </a:lnTo>
                  <a:lnTo>
                    <a:pt x="72" y="76"/>
                  </a:lnTo>
                  <a:lnTo>
                    <a:pt x="95" y="55"/>
                  </a:lnTo>
                  <a:lnTo>
                    <a:pt x="98" y="19"/>
                  </a:lnTo>
                  <a:lnTo>
                    <a:pt x="120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folHlink">
                    <a:gamma/>
                    <a:tint val="14902"/>
                    <a:invGamma/>
                  </a:schemeClr>
                </a:gs>
              </a:gsLst>
              <a:lin ang="5400000" scaled="1"/>
            </a:gra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00"/>
                </a:solidFill>
              </a:endParaRPr>
            </a:p>
          </p:txBody>
        </p:sp>
        <p:sp>
          <p:nvSpPr>
            <p:cNvPr id="635923" name="Freeform 19"/>
            <p:cNvSpPr>
              <a:spLocks/>
            </p:cNvSpPr>
            <p:nvPr/>
          </p:nvSpPr>
          <p:spPr bwMode="auto">
            <a:xfrm>
              <a:off x="1363" y="3645"/>
              <a:ext cx="284" cy="255"/>
            </a:xfrm>
            <a:custGeom>
              <a:avLst/>
              <a:gdLst>
                <a:gd name="T0" fmla="*/ 220 w 238"/>
                <a:gd name="T1" fmla="*/ 31 h 221"/>
                <a:gd name="T2" fmla="*/ 208 w 238"/>
                <a:gd name="T3" fmla="*/ 31 h 221"/>
                <a:gd name="T4" fmla="*/ 195 w 238"/>
                <a:gd name="T5" fmla="*/ 22 h 221"/>
                <a:gd name="T6" fmla="*/ 178 w 238"/>
                <a:gd name="T7" fmla="*/ 13 h 221"/>
                <a:gd name="T8" fmla="*/ 157 w 238"/>
                <a:gd name="T9" fmla="*/ 24 h 221"/>
                <a:gd name="T10" fmla="*/ 138 w 238"/>
                <a:gd name="T11" fmla="*/ 19 h 221"/>
                <a:gd name="T12" fmla="*/ 121 w 238"/>
                <a:gd name="T13" fmla="*/ 27 h 221"/>
                <a:gd name="T14" fmla="*/ 120 w 238"/>
                <a:gd name="T15" fmla="*/ 19 h 221"/>
                <a:gd name="T16" fmla="*/ 105 w 238"/>
                <a:gd name="T17" fmla="*/ 18 h 221"/>
                <a:gd name="T18" fmla="*/ 87 w 238"/>
                <a:gd name="T19" fmla="*/ 0 h 221"/>
                <a:gd name="T20" fmla="*/ 60 w 238"/>
                <a:gd name="T21" fmla="*/ 30 h 221"/>
                <a:gd name="T22" fmla="*/ 17 w 238"/>
                <a:gd name="T23" fmla="*/ 16 h 221"/>
                <a:gd name="T24" fmla="*/ 0 w 238"/>
                <a:gd name="T25" fmla="*/ 21 h 221"/>
                <a:gd name="T26" fmla="*/ 0 w 238"/>
                <a:gd name="T27" fmla="*/ 31 h 221"/>
                <a:gd name="T28" fmla="*/ 46 w 238"/>
                <a:gd name="T29" fmla="*/ 78 h 221"/>
                <a:gd name="T30" fmla="*/ 57 w 238"/>
                <a:gd name="T31" fmla="*/ 109 h 221"/>
                <a:gd name="T32" fmla="*/ 81 w 238"/>
                <a:gd name="T33" fmla="*/ 127 h 221"/>
                <a:gd name="T34" fmla="*/ 91 w 238"/>
                <a:gd name="T35" fmla="*/ 124 h 221"/>
                <a:gd name="T36" fmla="*/ 150 w 238"/>
                <a:gd name="T37" fmla="*/ 187 h 221"/>
                <a:gd name="T38" fmla="*/ 154 w 238"/>
                <a:gd name="T39" fmla="*/ 201 h 221"/>
                <a:gd name="T40" fmla="*/ 150 w 238"/>
                <a:gd name="T41" fmla="*/ 211 h 221"/>
                <a:gd name="T42" fmla="*/ 154 w 238"/>
                <a:gd name="T43" fmla="*/ 221 h 221"/>
                <a:gd name="T44" fmla="*/ 171 w 238"/>
                <a:gd name="T45" fmla="*/ 212 h 221"/>
                <a:gd name="T46" fmla="*/ 184 w 238"/>
                <a:gd name="T47" fmla="*/ 207 h 221"/>
                <a:gd name="T48" fmla="*/ 184 w 238"/>
                <a:gd name="T49" fmla="*/ 186 h 221"/>
                <a:gd name="T50" fmla="*/ 201 w 238"/>
                <a:gd name="T51" fmla="*/ 172 h 221"/>
                <a:gd name="T52" fmla="*/ 208 w 238"/>
                <a:gd name="T53" fmla="*/ 157 h 221"/>
                <a:gd name="T54" fmla="*/ 226 w 238"/>
                <a:gd name="T55" fmla="*/ 150 h 221"/>
                <a:gd name="T56" fmla="*/ 229 w 238"/>
                <a:gd name="T57" fmla="*/ 132 h 221"/>
                <a:gd name="T58" fmla="*/ 226 w 238"/>
                <a:gd name="T59" fmla="*/ 115 h 221"/>
                <a:gd name="T60" fmla="*/ 235 w 238"/>
                <a:gd name="T61" fmla="*/ 108 h 221"/>
                <a:gd name="T62" fmla="*/ 219 w 238"/>
                <a:gd name="T63" fmla="*/ 85 h 221"/>
                <a:gd name="T64" fmla="*/ 238 w 238"/>
                <a:gd name="T65" fmla="*/ 52 h 221"/>
                <a:gd name="T66" fmla="*/ 220 w 238"/>
                <a:gd name="T67" fmla="*/ 31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8" h="221">
                  <a:moveTo>
                    <a:pt x="220" y="31"/>
                  </a:moveTo>
                  <a:lnTo>
                    <a:pt x="208" y="31"/>
                  </a:lnTo>
                  <a:lnTo>
                    <a:pt x="195" y="22"/>
                  </a:lnTo>
                  <a:lnTo>
                    <a:pt x="178" y="13"/>
                  </a:lnTo>
                  <a:lnTo>
                    <a:pt x="157" y="24"/>
                  </a:lnTo>
                  <a:lnTo>
                    <a:pt x="138" y="19"/>
                  </a:lnTo>
                  <a:lnTo>
                    <a:pt x="121" y="27"/>
                  </a:lnTo>
                  <a:lnTo>
                    <a:pt x="120" y="19"/>
                  </a:lnTo>
                  <a:lnTo>
                    <a:pt x="105" y="18"/>
                  </a:lnTo>
                  <a:lnTo>
                    <a:pt x="87" y="0"/>
                  </a:lnTo>
                  <a:lnTo>
                    <a:pt x="60" y="30"/>
                  </a:lnTo>
                  <a:lnTo>
                    <a:pt x="17" y="16"/>
                  </a:lnTo>
                  <a:lnTo>
                    <a:pt x="0" y="21"/>
                  </a:lnTo>
                  <a:lnTo>
                    <a:pt x="0" y="31"/>
                  </a:lnTo>
                  <a:lnTo>
                    <a:pt x="46" y="78"/>
                  </a:lnTo>
                  <a:lnTo>
                    <a:pt x="57" y="109"/>
                  </a:lnTo>
                  <a:lnTo>
                    <a:pt x="81" y="127"/>
                  </a:lnTo>
                  <a:lnTo>
                    <a:pt x="91" y="124"/>
                  </a:lnTo>
                  <a:lnTo>
                    <a:pt x="150" y="187"/>
                  </a:lnTo>
                  <a:lnTo>
                    <a:pt x="154" y="201"/>
                  </a:lnTo>
                  <a:lnTo>
                    <a:pt x="150" y="211"/>
                  </a:lnTo>
                  <a:lnTo>
                    <a:pt x="154" y="221"/>
                  </a:lnTo>
                  <a:lnTo>
                    <a:pt x="171" y="212"/>
                  </a:lnTo>
                  <a:lnTo>
                    <a:pt x="184" y="207"/>
                  </a:lnTo>
                  <a:lnTo>
                    <a:pt x="184" y="186"/>
                  </a:lnTo>
                  <a:lnTo>
                    <a:pt x="201" y="172"/>
                  </a:lnTo>
                  <a:lnTo>
                    <a:pt x="208" y="157"/>
                  </a:lnTo>
                  <a:lnTo>
                    <a:pt x="226" y="150"/>
                  </a:lnTo>
                  <a:lnTo>
                    <a:pt x="229" y="132"/>
                  </a:lnTo>
                  <a:lnTo>
                    <a:pt x="226" y="115"/>
                  </a:lnTo>
                  <a:lnTo>
                    <a:pt x="235" y="108"/>
                  </a:lnTo>
                  <a:lnTo>
                    <a:pt x="219" y="85"/>
                  </a:lnTo>
                  <a:lnTo>
                    <a:pt x="238" y="52"/>
                  </a:lnTo>
                  <a:lnTo>
                    <a:pt x="220" y="3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folHlink">
                    <a:gamma/>
                    <a:tint val="14902"/>
                    <a:invGamma/>
                  </a:schemeClr>
                </a:gs>
              </a:gsLst>
              <a:lin ang="5400000" scaled="1"/>
            </a:gra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00"/>
                </a:solidFill>
              </a:endParaRPr>
            </a:p>
          </p:txBody>
        </p:sp>
        <p:sp>
          <p:nvSpPr>
            <p:cNvPr id="635924" name="Freeform 20"/>
            <p:cNvSpPr>
              <a:spLocks/>
            </p:cNvSpPr>
            <p:nvPr/>
          </p:nvSpPr>
          <p:spPr bwMode="auto">
            <a:xfrm>
              <a:off x="1751" y="3976"/>
              <a:ext cx="193" cy="126"/>
            </a:xfrm>
            <a:custGeom>
              <a:avLst/>
              <a:gdLst>
                <a:gd name="T0" fmla="*/ 6 w 162"/>
                <a:gd name="T1" fmla="*/ 33 h 110"/>
                <a:gd name="T2" fmla="*/ 34 w 162"/>
                <a:gd name="T3" fmla="*/ 14 h 110"/>
                <a:gd name="T4" fmla="*/ 52 w 162"/>
                <a:gd name="T5" fmla="*/ 11 h 110"/>
                <a:gd name="T6" fmla="*/ 70 w 162"/>
                <a:gd name="T7" fmla="*/ 6 h 110"/>
                <a:gd name="T8" fmla="*/ 85 w 162"/>
                <a:gd name="T9" fmla="*/ 6 h 110"/>
                <a:gd name="T10" fmla="*/ 100 w 162"/>
                <a:gd name="T11" fmla="*/ 0 h 110"/>
                <a:gd name="T12" fmla="*/ 126 w 162"/>
                <a:gd name="T13" fmla="*/ 6 h 110"/>
                <a:gd name="T14" fmla="*/ 141 w 162"/>
                <a:gd name="T15" fmla="*/ 5 h 110"/>
                <a:gd name="T16" fmla="*/ 156 w 162"/>
                <a:gd name="T17" fmla="*/ 20 h 110"/>
                <a:gd name="T18" fmla="*/ 154 w 162"/>
                <a:gd name="T19" fmla="*/ 63 h 110"/>
                <a:gd name="T20" fmla="*/ 162 w 162"/>
                <a:gd name="T21" fmla="*/ 68 h 110"/>
                <a:gd name="T22" fmla="*/ 151 w 162"/>
                <a:gd name="T23" fmla="*/ 86 h 110"/>
                <a:gd name="T24" fmla="*/ 115 w 162"/>
                <a:gd name="T25" fmla="*/ 93 h 110"/>
                <a:gd name="T26" fmla="*/ 100 w 162"/>
                <a:gd name="T27" fmla="*/ 89 h 110"/>
                <a:gd name="T28" fmla="*/ 90 w 162"/>
                <a:gd name="T29" fmla="*/ 110 h 110"/>
                <a:gd name="T30" fmla="*/ 63 w 162"/>
                <a:gd name="T31" fmla="*/ 108 h 110"/>
                <a:gd name="T32" fmla="*/ 52 w 162"/>
                <a:gd name="T33" fmla="*/ 105 h 110"/>
                <a:gd name="T34" fmla="*/ 36 w 162"/>
                <a:gd name="T35" fmla="*/ 104 h 110"/>
                <a:gd name="T36" fmla="*/ 27 w 162"/>
                <a:gd name="T37" fmla="*/ 95 h 110"/>
                <a:gd name="T38" fmla="*/ 21 w 162"/>
                <a:gd name="T39" fmla="*/ 98 h 110"/>
                <a:gd name="T40" fmla="*/ 9 w 162"/>
                <a:gd name="T41" fmla="*/ 89 h 110"/>
                <a:gd name="T42" fmla="*/ 0 w 162"/>
                <a:gd name="T43" fmla="*/ 63 h 110"/>
                <a:gd name="T44" fmla="*/ 7 w 162"/>
                <a:gd name="T45" fmla="*/ 50 h 110"/>
                <a:gd name="T46" fmla="*/ 6 w 162"/>
                <a:gd name="T47" fmla="*/ 33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2" h="110">
                  <a:moveTo>
                    <a:pt x="6" y="33"/>
                  </a:moveTo>
                  <a:lnTo>
                    <a:pt x="34" y="14"/>
                  </a:lnTo>
                  <a:lnTo>
                    <a:pt x="52" y="11"/>
                  </a:lnTo>
                  <a:lnTo>
                    <a:pt x="70" y="6"/>
                  </a:lnTo>
                  <a:lnTo>
                    <a:pt x="85" y="6"/>
                  </a:lnTo>
                  <a:lnTo>
                    <a:pt x="100" y="0"/>
                  </a:lnTo>
                  <a:lnTo>
                    <a:pt x="126" y="6"/>
                  </a:lnTo>
                  <a:lnTo>
                    <a:pt x="141" y="5"/>
                  </a:lnTo>
                  <a:lnTo>
                    <a:pt x="156" y="20"/>
                  </a:lnTo>
                  <a:lnTo>
                    <a:pt x="154" y="63"/>
                  </a:lnTo>
                  <a:lnTo>
                    <a:pt x="162" y="68"/>
                  </a:lnTo>
                  <a:lnTo>
                    <a:pt x="151" y="86"/>
                  </a:lnTo>
                  <a:lnTo>
                    <a:pt x="115" y="93"/>
                  </a:lnTo>
                  <a:lnTo>
                    <a:pt x="100" y="89"/>
                  </a:lnTo>
                  <a:lnTo>
                    <a:pt x="90" y="110"/>
                  </a:lnTo>
                  <a:lnTo>
                    <a:pt x="63" y="108"/>
                  </a:lnTo>
                  <a:lnTo>
                    <a:pt x="52" y="105"/>
                  </a:lnTo>
                  <a:lnTo>
                    <a:pt x="36" y="104"/>
                  </a:lnTo>
                  <a:lnTo>
                    <a:pt x="27" y="95"/>
                  </a:lnTo>
                  <a:lnTo>
                    <a:pt x="21" y="98"/>
                  </a:lnTo>
                  <a:lnTo>
                    <a:pt x="9" y="89"/>
                  </a:lnTo>
                  <a:lnTo>
                    <a:pt x="0" y="63"/>
                  </a:lnTo>
                  <a:lnTo>
                    <a:pt x="7" y="50"/>
                  </a:lnTo>
                  <a:lnTo>
                    <a:pt x="6" y="33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folHlink">
                    <a:gamma/>
                    <a:tint val="14902"/>
                    <a:invGamma/>
                  </a:schemeClr>
                </a:gs>
              </a:gsLst>
              <a:lin ang="5400000" scaled="1"/>
            </a:gra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00"/>
                </a:solidFill>
              </a:endParaRPr>
            </a:p>
          </p:txBody>
        </p:sp>
        <p:sp>
          <p:nvSpPr>
            <p:cNvPr id="635925" name="Freeform 21"/>
            <p:cNvSpPr>
              <a:spLocks/>
            </p:cNvSpPr>
            <p:nvPr/>
          </p:nvSpPr>
          <p:spPr bwMode="auto">
            <a:xfrm>
              <a:off x="1545" y="3566"/>
              <a:ext cx="390" cy="446"/>
            </a:xfrm>
            <a:custGeom>
              <a:avLst/>
              <a:gdLst>
                <a:gd name="T0" fmla="*/ 120 w 327"/>
                <a:gd name="T1" fmla="*/ 3 h 388"/>
                <a:gd name="T2" fmla="*/ 168 w 327"/>
                <a:gd name="T3" fmla="*/ 1 h 388"/>
                <a:gd name="T4" fmla="*/ 180 w 327"/>
                <a:gd name="T5" fmla="*/ 12 h 388"/>
                <a:gd name="T6" fmla="*/ 187 w 327"/>
                <a:gd name="T7" fmla="*/ 21 h 388"/>
                <a:gd name="T8" fmla="*/ 196 w 327"/>
                <a:gd name="T9" fmla="*/ 58 h 388"/>
                <a:gd name="T10" fmla="*/ 223 w 327"/>
                <a:gd name="T11" fmla="*/ 66 h 388"/>
                <a:gd name="T12" fmla="*/ 235 w 327"/>
                <a:gd name="T13" fmla="*/ 118 h 388"/>
                <a:gd name="T14" fmla="*/ 252 w 327"/>
                <a:gd name="T15" fmla="*/ 132 h 388"/>
                <a:gd name="T16" fmla="*/ 282 w 327"/>
                <a:gd name="T17" fmla="*/ 127 h 388"/>
                <a:gd name="T18" fmla="*/ 303 w 327"/>
                <a:gd name="T19" fmla="*/ 156 h 388"/>
                <a:gd name="T20" fmla="*/ 301 w 327"/>
                <a:gd name="T21" fmla="*/ 180 h 388"/>
                <a:gd name="T22" fmla="*/ 297 w 327"/>
                <a:gd name="T23" fmla="*/ 193 h 388"/>
                <a:gd name="T24" fmla="*/ 306 w 327"/>
                <a:gd name="T25" fmla="*/ 229 h 388"/>
                <a:gd name="T26" fmla="*/ 327 w 327"/>
                <a:gd name="T27" fmla="*/ 244 h 388"/>
                <a:gd name="T28" fmla="*/ 298 w 327"/>
                <a:gd name="T29" fmla="*/ 290 h 388"/>
                <a:gd name="T30" fmla="*/ 295 w 327"/>
                <a:gd name="T31" fmla="*/ 344 h 388"/>
                <a:gd name="T32" fmla="*/ 271 w 327"/>
                <a:gd name="T33" fmla="*/ 356 h 388"/>
                <a:gd name="T34" fmla="*/ 241 w 327"/>
                <a:gd name="T35" fmla="*/ 362 h 388"/>
                <a:gd name="T36" fmla="*/ 205 w 327"/>
                <a:gd name="T37" fmla="*/ 370 h 388"/>
                <a:gd name="T38" fmla="*/ 178 w 327"/>
                <a:gd name="T39" fmla="*/ 353 h 388"/>
                <a:gd name="T40" fmla="*/ 153 w 327"/>
                <a:gd name="T41" fmla="*/ 341 h 388"/>
                <a:gd name="T42" fmla="*/ 135 w 327"/>
                <a:gd name="T43" fmla="*/ 325 h 388"/>
                <a:gd name="T44" fmla="*/ 105 w 327"/>
                <a:gd name="T45" fmla="*/ 325 h 388"/>
                <a:gd name="T46" fmla="*/ 91 w 327"/>
                <a:gd name="T47" fmla="*/ 359 h 388"/>
                <a:gd name="T48" fmla="*/ 13 w 327"/>
                <a:gd name="T49" fmla="*/ 320 h 388"/>
                <a:gd name="T50" fmla="*/ 18 w 327"/>
                <a:gd name="T51" fmla="*/ 284 h 388"/>
                <a:gd name="T52" fmla="*/ 33 w 327"/>
                <a:gd name="T53" fmla="*/ 253 h 388"/>
                <a:gd name="T54" fmla="*/ 55 w 327"/>
                <a:gd name="T55" fmla="*/ 228 h 388"/>
                <a:gd name="T56" fmla="*/ 75 w 327"/>
                <a:gd name="T57" fmla="*/ 202 h 388"/>
                <a:gd name="T58" fmla="*/ 84 w 327"/>
                <a:gd name="T59" fmla="*/ 177 h 388"/>
                <a:gd name="T60" fmla="*/ 85 w 327"/>
                <a:gd name="T61" fmla="*/ 123 h 388"/>
                <a:gd name="T62" fmla="*/ 72 w 327"/>
                <a:gd name="T63" fmla="*/ 79 h 388"/>
                <a:gd name="T64" fmla="*/ 55 w 327"/>
                <a:gd name="T65" fmla="*/ 27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27" h="388">
                  <a:moveTo>
                    <a:pt x="55" y="27"/>
                  </a:moveTo>
                  <a:lnTo>
                    <a:pt x="120" y="3"/>
                  </a:lnTo>
                  <a:lnTo>
                    <a:pt x="150" y="0"/>
                  </a:lnTo>
                  <a:lnTo>
                    <a:pt x="168" y="1"/>
                  </a:lnTo>
                  <a:lnTo>
                    <a:pt x="175" y="6"/>
                  </a:lnTo>
                  <a:lnTo>
                    <a:pt x="180" y="12"/>
                  </a:lnTo>
                  <a:lnTo>
                    <a:pt x="181" y="19"/>
                  </a:lnTo>
                  <a:lnTo>
                    <a:pt x="187" y="21"/>
                  </a:lnTo>
                  <a:lnTo>
                    <a:pt x="195" y="36"/>
                  </a:lnTo>
                  <a:lnTo>
                    <a:pt x="196" y="58"/>
                  </a:lnTo>
                  <a:lnTo>
                    <a:pt x="204" y="66"/>
                  </a:lnTo>
                  <a:lnTo>
                    <a:pt x="223" y="66"/>
                  </a:lnTo>
                  <a:lnTo>
                    <a:pt x="235" y="97"/>
                  </a:lnTo>
                  <a:lnTo>
                    <a:pt x="235" y="118"/>
                  </a:lnTo>
                  <a:lnTo>
                    <a:pt x="243" y="132"/>
                  </a:lnTo>
                  <a:lnTo>
                    <a:pt x="252" y="132"/>
                  </a:lnTo>
                  <a:lnTo>
                    <a:pt x="271" y="118"/>
                  </a:lnTo>
                  <a:lnTo>
                    <a:pt x="282" y="127"/>
                  </a:lnTo>
                  <a:lnTo>
                    <a:pt x="283" y="145"/>
                  </a:lnTo>
                  <a:lnTo>
                    <a:pt x="303" y="156"/>
                  </a:lnTo>
                  <a:lnTo>
                    <a:pt x="300" y="175"/>
                  </a:lnTo>
                  <a:lnTo>
                    <a:pt x="301" y="180"/>
                  </a:lnTo>
                  <a:lnTo>
                    <a:pt x="304" y="183"/>
                  </a:lnTo>
                  <a:lnTo>
                    <a:pt x="297" y="193"/>
                  </a:lnTo>
                  <a:lnTo>
                    <a:pt x="295" y="205"/>
                  </a:lnTo>
                  <a:lnTo>
                    <a:pt x="306" y="229"/>
                  </a:lnTo>
                  <a:lnTo>
                    <a:pt x="322" y="232"/>
                  </a:lnTo>
                  <a:lnTo>
                    <a:pt x="327" y="244"/>
                  </a:lnTo>
                  <a:lnTo>
                    <a:pt x="322" y="268"/>
                  </a:lnTo>
                  <a:lnTo>
                    <a:pt x="298" y="290"/>
                  </a:lnTo>
                  <a:lnTo>
                    <a:pt x="304" y="328"/>
                  </a:lnTo>
                  <a:lnTo>
                    <a:pt x="295" y="344"/>
                  </a:lnTo>
                  <a:lnTo>
                    <a:pt x="301" y="362"/>
                  </a:lnTo>
                  <a:lnTo>
                    <a:pt x="271" y="356"/>
                  </a:lnTo>
                  <a:lnTo>
                    <a:pt x="256" y="362"/>
                  </a:lnTo>
                  <a:lnTo>
                    <a:pt x="241" y="362"/>
                  </a:lnTo>
                  <a:lnTo>
                    <a:pt x="223" y="367"/>
                  </a:lnTo>
                  <a:lnTo>
                    <a:pt x="205" y="370"/>
                  </a:lnTo>
                  <a:lnTo>
                    <a:pt x="177" y="388"/>
                  </a:lnTo>
                  <a:lnTo>
                    <a:pt x="178" y="353"/>
                  </a:lnTo>
                  <a:lnTo>
                    <a:pt x="172" y="344"/>
                  </a:lnTo>
                  <a:lnTo>
                    <a:pt x="153" y="341"/>
                  </a:lnTo>
                  <a:lnTo>
                    <a:pt x="147" y="326"/>
                  </a:lnTo>
                  <a:lnTo>
                    <a:pt x="135" y="325"/>
                  </a:lnTo>
                  <a:lnTo>
                    <a:pt x="130" y="329"/>
                  </a:lnTo>
                  <a:lnTo>
                    <a:pt x="105" y="325"/>
                  </a:lnTo>
                  <a:lnTo>
                    <a:pt x="96" y="332"/>
                  </a:lnTo>
                  <a:lnTo>
                    <a:pt x="91" y="359"/>
                  </a:lnTo>
                  <a:lnTo>
                    <a:pt x="81" y="380"/>
                  </a:lnTo>
                  <a:lnTo>
                    <a:pt x="13" y="320"/>
                  </a:lnTo>
                  <a:lnTo>
                    <a:pt x="0" y="292"/>
                  </a:lnTo>
                  <a:lnTo>
                    <a:pt x="18" y="284"/>
                  </a:lnTo>
                  <a:lnTo>
                    <a:pt x="33" y="276"/>
                  </a:lnTo>
                  <a:lnTo>
                    <a:pt x="33" y="253"/>
                  </a:lnTo>
                  <a:lnTo>
                    <a:pt x="48" y="244"/>
                  </a:lnTo>
                  <a:lnTo>
                    <a:pt x="55" y="228"/>
                  </a:lnTo>
                  <a:lnTo>
                    <a:pt x="72" y="217"/>
                  </a:lnTo>
                  <a:lnTo>
                    <a:pt x="75" y="202"/>
                  </a:lnTo>
                  <a:lnTo>
                    <a:pt x="73" y="186"/>
                  </a:lnTo>
                  <a:lnTo>
                    <a:pt x="84" y="177"/>
                  </a:lnTo>
                  <a:lnTo>
                    <a:pt x="69" y="154"/>
                  </a:lnTo>
                  <a:lnTo>
                    <a:pt x="85" y="123"/>
                  </a:lnTo>
                  <a:lnTo>
                    <a:pt x="67" y="102"/>
                  </a:lnTo>
                  <a:lnTo>
                    <a:pt x="72" y="79"/>
                  </a:lnTo>
                  <a:lnTo>
                    <a:pt x="55" y="58"/>
                  </a:lnTo>
                  <a:lnTo>
                    <a:pt x="55" y="27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folHlink">
                    <a:gamma/>
                    <a:tint val="14902"/>
                    <a:invGamma/>
                  </a:schemeClr>
                </a:gs>
              </a:gsLst>
              <a:lin ang="5400000" scaled="1"/>
            </a:gra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00"/>
                </a:solidFill>
              </a:endParaRPr>
            </a:p>
          </p:txBody>
        </p:sp>
        <p:sp>
          <p:nvSpPr>
            <p:cNvPr id="635926" name="Freeform 22"/>
            <p:cNvSpPr>
              <a:spLocks/>
            </p:cNvSpPr>
            <p:nvPr/>
          </p:nvSpPr>
          <p:spPr bwMode="auto">
            <a:xfrm>
              <a:off x="2646" y="3334"/>
              <a:ext cx="319" cy="277"/>
            </a:xfrm>
            <a:custGeom>
              <a:avLst/>
              <a:gdLst>
                <a:gd name="T0" fmla="*/ 268 w 268"/>
                <a:gd name="T1" fmla="*/ 0 h 241"/>
                <a:gd name="T2" fmla="*/ 196 w 268"/>
                <a:gd name="T3" fmla="*/ 19 h 241"/>
                <a:gd name="T4" fmla="*/ 147 w 268"/>
                <a:gd name="T5" fmla="*/ 52 h 241"/>
                <a:gd name="T6" fmla="*/ 78 w 268"/>
                <a:gd name="T7" fmla="*/ 79 h 241"/>
                <a:gd name="T8" fmla="*/ 58 w 268"/>
                <a:gd name="T9" fmla="*/ 102 h 241"/>
                <a:gd name="T10" fmla="*/ 28 w 268"/>
                <a:gd name="T11" fmla="*/ 109 h 241"/>
                <a:gd name="T12" fmla="*/ 0 w 268"/>
                <a:gd name="T13" fmla="*/ 112 h 241"/>
                <a:gd name="T14" fmla="*/ 19 w 268"/>
                <a:gd name="T15" fmla="*/ 132 h 241"/>
                <a:gd name="T16" fmla="*/ 43 w 268"/>
                <a:gd name="T17" fmla="*/ 135 h 241"/>
                <a:gd name="T18" fmla="*/ 58 w 268"/>
                <a:gd name="T19" fmla="*/ 144 h 241"/>
                <a:gd name="T20" fmla="*/ 85 w 268"/>
                <a:gd name="T21" fmla="*/ 171 h 241"/>
                <a:gd name="T22" fmla="*/ 90 w 268"/>
                <a:gd name="T23" fmla="*/ 195 h 241"/>
                <a:gd name="T24" fmla="*/ 103 w 268"/>
                <a:gd name="T25" fmla="*/ 201 h 241"/>
                <a:gd name="T26" fmla="*/ 121 w 268"/>
                <a:gd name="T27" fmla="*/ 202 h 241"/>
                <a:gd name="T28" fmla="*/ 135 w 268"/>
                <a:gd name="T29" fmla="*/ 190 h 241"/>
                <a:gd name="T30" fmla="*/ 142 w 268"/>
                <a:gd name="T31" fmla="*/ 201 h 241"/>
                <a:gd name="T32" fmla="*/ 157 w 268"/>
                <a:gd name="T33" fmla="*/ 193 h 241"/>
                <a:gd name="T34" fmla="*/ 181 w 268"/>
                <a:gd name="T35" fmla="*/ 192 h 241"/>
                <a:gd name="T36" fmla="*/ 166 w 268"/>
                <a:gd name="T37" fmla="*/ 223 h 241"/>
                <a:gd name="T38" fmla="*/ 144 w 268"/>
                <a:gd name="T39" fmla="*/ 234 h 241"/>
                <a:gd name="T40" fmla="*/ 129 w 268"/>
                <a:gd name="T41" fmla="*/ 232 h 241"/>
                <a:gd name="T42" fmla="*/ 106 w 268"/>
                <a:gd name="T43" fmla="*/ 222 h 241"/>
                <a:gd name="T44" fmla="*/ 99 w 268"/>
                <a:gd name="T45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68" h="241">
                  <a:moveTo>
                    <a:pt x="268" y="0"/>
                  </a:moveTo>
                  <a:lnTo>
                    <a:pt x="196" y="19"/>
                  </a:lnTo>
                  <a:lnTo>
                    <a:pt x="147" y="52"/>
                  </a:lnTo>
                  <a:lnTo>
                    <a:pt x="78" y="79"/>
                  </a:lnTo>
                  <a:lnTo>
                    <a:pt x="58" y="102"/>
                  </a:lnTo>
                  <a:lnTo>
                    <a:pt x="28" y="109"/>
                  </a:lnTo>
                  <a:lnTo>
                    <a:pt x="0" y="112"/>
                  </a:lnTo>
                  <a:lnTo>
                    <a:pt x="19" y="132"/>
                  </a:lnTo>
                  <a:lnTo>
                    <a:pt x="43" y="135"/>
                  </a:lnTo>
                  <a:lnTo>
                    <a:pt x="58" y="144"/>
                  </a:lnTo>
                  <a:lnTo>
                    <a:pt x="85" y="171"/>
                  </a:lnTo>
                  <a:lnTo>
                    <a:pt x="90" y="195"/>
                  </a:lnTo>
                  <a:lnTo>
                    <a:pt x="103" y="201"/>
                  </a:lnTo>
                  <a:lnTo>
                    <a:pt x="121" y="202"/>
                  </a:lnTo>
                  <a:lnTo>
                    <a:pt x="135" y="190"/>
                  </a:lnTo>
                  <a:lnTo>
                    <a:pt x="142" y="201"/>
                  </a:lnTo>
                  <a:lnTo>
                    <a:pt x="157" y="193"/>
                  </a:lnTo>
                  <a:lnTo>
                    <a:pt x="181" y="192"/>
                  </a:lnTo>
                  <a:lnTo>
                    <a:pt x="166" y="223"/>
                  </a:lnTo>
                  <a:lnTo>
                    <a:pt x="144" y="234"/>
                  </a:lnTo>
                  <a:lnTo>
                    <a:pt x="129" y="232"/>
                  </a:lnTo>
                  <a:lnTo>
                    <a:pt x="106" y="222"/>
                  </a:lnTo>
                  <a:lnTo>
                    <a:pt x="99" y="241"/>
                  </a:lnTo>
                </a:path>
              </a:pathLst>
            </a:custGeom>
            <a:solidFill>
              <a:srgbClr val="99CCFF">
                <a:alpha val="50000"/>
              </a:srgbClr>
            </a:soli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00"/>
                </a:solidFill>
              </a:endParaRPr>
            </a:p>
          </p:txBody>
        </p:sp>
        <p:sp>
          <p:nvSpPr>
            <p:cNvPr id="635927" name="Freeform 23"/>
            <p:cNvSpPr>
              <a:spLocks/>
            </p:cNvSpPr>
            <p:nvPr/>
          </p:nvSpPr>
          <p:spPr bwMode="auto">
            <a:xfrm>
              <a:off x="2172" y="3320"/>
              <a:ext cx="268" cy="286"/>
            </a:xfrm>
            <a:custGeom>
              <a:avLst/>
              <a:gdLst>
                <a:gd name="T0" fmla="*/ 121 w 225"/>
                <a:gd name="T1" fmla="*/ 249 h 249"/>
                <a:gd name="T2" fmla="*/ 108 w 225"/>
                <a:gd name="T3" fmla="*/ 235 h 249"/>
                <a:gd name="T4" fmla="*/ 105 w 225"/>
                <a:gd name="T5" fmla="*/ 202 h 249"/>
                <a:gd name="T6" fmla="*/ 91 w 225"/>
                <a:gd name="T7" fmla="*/ 178 h 249"/>
                <a:gd name="T8" fmla="*/ 90 w 225"/>
                <a:gd name="T9" fmla="*/ 157 h 249"/>
                <a:gd name="T10" fmla="*/ 94 w 225"/>
                <a:gd name="T11" fmla="*/ 142 h 249"/>
                <a:gd name="T12" fmla="*/ 82 w 225"/>
                <a:gd name="T13" fmla="*/ 120 h 249"/>
                <a:gd name="T14" fmla="*/ 67 w 225"/>
                <a:gd name="T15" fmla="*/ 103 h 249"/>
                <a:gd name="T16" fmla="*/ 61 w 225"/>
                <a:gd name="T17" fmla="*/ 85 h 249"/>
                <a:gd name="T18" fmla="*/ 58 w 225"/>
                <a:gd name="T19" fmla="*/ 73 h 249"/>
                <a:gd name="T20" fmla="*/ 40 w 225"/>
                <a:gd name="T21" fmla="*/ 61 h 249"/>
                <a:gd name="T22" fmla="*/ 30 w 225"/>
                <a:gd name="T23" fmla="*/ 45 h 249"/>
                <a:gd name="T24" fmla="*/ 19 w 225"/>
                <a:gd name="T25" fmla="*/ 27 h 249"/>
                <a:gd name="T26" fmla="*/ 0 w 225"/>
                <a:gd name="T27" fmla="*/ 15 h 249"/>
                <a:gd name="T28" fmla="*/ 30 w 225"/>
                <a:gd name="T29" fmla="*/ 0 h 249"/>
                <a:gd name="T30" fmla="*/ 54 w 225"/>
                <a:gd name="T31" fmla="*/ 3 h 249"/>
                <a:gd name="T32" fmla="*/ 69 w 225"/>
                <a:gd name="T33" fmla="*/ 6 h 249"/>
                <a:gd name="T34" fmla="*/ 108 w 225"/>
                <a:gd name="T35" fmla="*/ 34 h 249"/>
                <a:gd name="T36" fmla="*/ 117 w 225"/>
                <a:gd name="T37" fmla="*/ 39 h 249"/>
                <a:gd name="T38" fmla="*/ 145 w 225"/>
                <a:gd name="T39" fmla="*/ 45 h 249"/>
                <a:gd name="T40" fmla="*/ 162 w 225"/>
                <a:gd name="T41" fmla="*/ 69 h 249"/>
                <a:gd name="T42" fmla="*/ 154 w 225"/>
                <a:gd name="T43" fmla="*/ 87 h 249"/>
                <a:gd name="T44" fmla="*/ 165 w 225"/>
                <a:gd name="T45" fmla="*/ 111 h 249"/>
                <a:gd name="T46" fmla="*/ 192 w 225"/>
                <a:gd name="T47" fmla="*/ 129 h 249"/>
                <a:gd name="T48" fmla="*/ 202 w 225"/>
                <a:gd name="T49" fmla="*/ 144 h 249"/>
                <a:gd name="T50" fmla="*/ 219 w 225"/>
                <a:gd name="T51" fmla="*/ 150 h 249"/>
                <a:gd name="T52" fmla="*/ 225 w 225"/>
                <a:gd name="T53" fmla="*/ 151 h 249"/>
                <a:gd name="T54" fmla="*/ 214 w 225"/>
                <a:gd name="T55" fmla="*/ 159 h 249"/>
                <a:gd name="T56" fmla="*/ 186 w 225"/>
                <a:gd name="T57" fmla="*/ 159 h 249"/>
                <a:gd name="T58" fmla="*/ 162 w 225"/>
                <a:gd name="T59" fmla="*/ 157 h 249"/>
                <a:gd name="T60" fmla="*/ 151 w 225"/>
                <a:gd name="T61" fmla="*/ 162 h 249"/>
                <a:gd name="T62" fmla="*/ 154 w 225"/>
                <a:gd name="T63" fmla="*/ 189 h 249"/>
                <a:gd name="T64" fmla="*/ 150 w 225"/>
                <a:gd name="T65" fmla="*/ 210 h 249"/>
                <a:gd name="T66" fmla="*/ 126 w 225"/>
                <a:gd name="T67" fmla="*/ 235 h 249"/>
                <a:gd name="T68" fmla="*/ 121 w 225"/>
                <a:gd name="T69" fmla="*/ 24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25" h="249">
                  <a:moveTo>
                    <a:pt x="121" y="249"/>
                  </a:moveTo>
                  <a:lnTo>
                    <a:pt x="108" y="235"/>
                  </a:lnTo>
                  <a:lnTo>
                    <a:pt x="105" y="202"/>
                  </a:lnTo>
                  <a:lnTo>
                    <a:pt x="91" y="178"/>
                  </a:lnTo>
                  <a:lnTo>
                    <a:pt x="90" y="157"/>
                  </a:lnTo>
                  <a:lnTo>
                    <a:pt x="94" y="142"/>
                  </a:lnTo>
                  <a:lnTo>
                    <a:pt x="82" y="120"/>
                  </a:lnTo>
                  <a:lnTo>
                    <a:pt x="67" y="103"/>
                  </a:lnTo>
                  <a:lnTo>
                    <a:pt x="61" y="85"/>
                  </a:lnTo>
                  <a:lnTo>
                    <a:pt x="58" y="73"/>
                  </a:lnTo>
                  <a:lnTo>
                    <a:pt x="40" y="61"/>
                  </a:lnTo>
                  <a:lnTo>
                    <a:pt x="30" y="45"/>
                  </a:lnTo>
                  <a:lnTo>
                    <a:pt x="19" y="27"/>
                  </a:lnTo>
                  <a:lnTo>
                    <a:pt x="0" y="15"/>
                  </a:lnTo>
                  <a:lnTo>
                    <a:pt x="30" y="0"/>
                  </a:lnTo>
                  <a:lnTo>
                    <a:pt x="54" y="3"/>
                  </a:lnTo>
                  <a:lnTo>
                    <a:pt x="69" y="6"/>
                  </a:lnTo>
                  <a:lnTo>
                    <a:pt x="108" y="34"/>
                  </a:lnTo>
                  <a:lnTo>
                    <a:pt x="117" y="39"/>
                  </a:lnTo>
                  <a:lnTo>
                    <a:pt x="145" y="45"/>
                  </a:lnTo>
                  <a:lnTo>
                    <a:pt x="162" y="69"/>
                  </a:lnTo>
                  <a:lnTo>
                    <a:pt x="154" y="87"/>
                  </a:lnTo>
                  <a:lnTo>
                    <a:pt x="165" y="111"/>
                  </a:lnTo>
                  <a:lnTo>
                    <a:pt x="192" y="129"/>
                  </a:lnTo>
                  <a:lnTo>
                    <a:pt x="202" y="144"/>
                  </a:lnTo>
                  <a:lnTo>
                    <a:pt x="219" y="150"/>
                  </a:lnTo>
                  <a:lnTo>
                    <a:pt x="225" y="151"/>
                  </a:lnTo>
                  <a:lnTo>
                    <a:pt x="214" y="159"/>
                  </a:lnTo>
                  <a:lnTo>
                    <a:pt x="186" y="159"/>
                  </a:lnTo>
                  <a:lnTo>
                    <a:pt x="162" y="157"/>
                  </a:lnTo>
                  <a:lnTo>
                    <a:pt x="151" y="162"/>
                  </a:lnTo>
                  <a:lnTo>
                    <a:pt x="154" y="189"/>
                  </a:lnTo>
                  <a:lnTo>
                    <a:pt x="150" y="210"/>
                  </a:lnTo>
                  <a:lnTo>
                    <a:pt x="126" y="235"/>
                  </a:lnTo>
                  <a:lnTo>
                    <a:pt x="121" y="249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folHlink">
                    <a:gamma/>
                    <a:tint val="14902"/>
                    <a:invGamma/>
                  </a:schemeClr>
                </a:gs>
              </a:gsLst>
              <a:lin ang="5400000" scaled="1"/>
            </a:gra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00"/>
                </a:solidFill>
              </a:endParaRPr>
            </a:p>
          </p:txBody>
        </p:sp>
        <p:sp>
          <p:nvSpPr>
            <p:cNvPr id="635928" name="Freeform 24"/>
            <p:cNvSpPr>
              <a:spLocks/>
            </p:cNvSpPr>
            <p:nvPr/>
          </p:nvSpPr>
          <p:spPr bwMode="auto">
            <a:xfrm>
              <a:off x="1899" y="2516"/>
              <a:ext cx="638" cy="502"/>
            </a:xfrm>
            <a:custGeom>
              <a:avLst/>
              <a:gdLst>
                <a:gd name="T0" fmla="*/ 203 w 535"/>
                <a:gd name="T1" fmla="*/ 28 h 437"/>
                <a:gd name="T2" fmla="*/ 175 w 535"/>
                <a:gd name="T3" fmla="*/ 47 h 437"/>
                <a:gd name="T4" fmla="*/ 165 w 535"/>
                <a:gd name="T5" fmla="*/ 65 h 437"/>
                <a:gd name="T6" fmla="*/ 165 w 535"/>
                <a:gd name="T7" fmla="*/ 95 h 437"/>
                <a:gd name="T8" fmla="*/ 133 w 535"/>
                <a:gd name="T9" fmla="*/ 113 h 437"/>
                <a:gd name="T10" fmla="*/ 131 w 535"/>
                <a:gd name="T11" fmla="*/ 139 h 437"/>
                <a:gd name="T12" fmla="*/ 125 w 535"/>
                <a:gd name="T13" fmla="*/ 197 h 437"/>
                <a:gd name="T14" fmla="*/ 100 w 535"/>
                <a:gd name="T15" fmla="*/ 195 h 437"/>
                <a:gd name="T16" fmla="*/ 56 w 535"/>
                <a:gd name="T17" fmla="*/ 233 h 437"/>
                <a:gd name="T18" fmla="*/ 30 w 535"/>
                <a:gd name="T19" fmla="*/ 221 h 437"/>
                <a:gd name="T20" fmla="*/ 18 w 535"/>
                <a:gd name="T21" fmla="*/ 251 h 437"/>
                <a:gd name="T22" fmla="*/ 30 w 535"/>
                <a:gd name="T23" fmla="*/ 295 h 437"/>
                <a:gd name="T24" fmla="*/ 18 w 535"/>
                <a:gd name="T25" fmla="*/ 339 h 437"/>
                <a:gd name="T26" fmla="*/ 6 w 535"/>
                <a:gd name="T27" fmla="*/ 363 h 437"/>
                <a:gd name="T28" fmla="*/ 10 w 535"/>
                <a:gd name="T29" fmla="*/ 391 h 437"/>
                <a:gd name="T30" fmla="*/ 38 w 535"/>
                <a:gd name="T31" fmla="*/ 425 h 437"/>
                <a:gd name="T32" fmla="*/ 111 w 535"/>
                <a:gd name="T33" fmla="*/ 409 h 437"/>
                <a:gd name="T34" fmla="*/ 213 w 535"/>
                <a:gd name="T35" fmla="*/ 419 h 437"/>
                <a:gd name="T36" fmla="*/ 301 w 535"/>
                <a:gd name="T37" fmla="*/ 425 h 437"/>
                <a:gd name="T38" fmla="*/ 341 w 535"/>
                <a:gd name="T39" fmla="*/ 417 h 437"/>
                <a:gd name="T40" fmla="*/ 407 w 535"/>
                <a:gd name="T41" fmla="*/ 419 h 437"/>
                <a:gd name="T42" fmla="*/ 429 w 535"/>
                <a:gd name="T43" fmla="*/ 417 h 437"/>
                <a:gd name="T44" fmla="*/ 461 w 535"/>
                <a:gd name="T45" fmla="*/ 367 h 437"/>
                <a:gd name="T46" fmla="*/ 487 w 535"/>
                <a:gd name="T47" fmla="*/ 357 h 437"/>
                <a:gd name="T48" fmla="*/ 461 w 535"/>
                <a:gd name="T49" fmla="*/ 293 h 437"/>
                <a:gd name="T50" fmla="*/ 501 w 535"/>
                <a:gd name="T51" fmla="*/ 289 h 437"/>
                <a:gd name="T52" fmla="*/ 535 w 535"/>
                <a:gd name="T53" fmla="*/ 237 h 437"/>
                <a:gd name="T54" fmla="*/ 467 w 535"/>
                <a:gd name="T55" fmla="*/ 219 h 437"/>
                <a:gd name="T56" fmla="*/ 451 w 535"/>
                <a:gd name="T57" fmla="*/ 155 h 437"/>
                <a:gd name="T58" fmla="*/ 401 w 535"/>
                <a:gd name="T59" fmla="*/ 99 h 437"/>
                <a:gd name="T60" fmla="*/ 403 w 535"/>
                <a:gd name="T61" fmla="*/ 63 h 437"/>
                <a:gd name="T62" fmla="*/ 371 w 535"/>
                <a:gd name="T63" fmla="*/ 12 h 437"/>
                <a:gd name="T64" fmla="*/ 303 w 535"/>
                <a:gd name="T65" fmla="*/ 18 h 437"/>
                <a:gd name="T66" fmla="*/ 251 w 535"/>
                <a:gd name="T67" fmla="*/ 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35" h="437">
                  <a:moveTo>
                    <a:pt x="217" y="10"/>
                  </a:moveTo>
                  <a:lnTo>
                    <a:pt x="203" y="28"/>
                  </a:lnTo>
                  <a:lnTo>
                    <a:pt x="193" y="45"/>
                  </a:lnTo>
                  <a:lnTo>
                    <a:pt x="175" y="47"/>
                  </a:lnTo>
                  <a:lnTo>
                    <a:pt x="157" y="53"/>
                  </a:lnTo>
                  <a:lnTo>
                    <a:pt x="165" y="65"/>
                  </a:lnTo>
                  <a:lnTo>
                    <a:pt x="165" y="71"/>
                  </a:lnTo>
                  <a:lnTo>
                    <a:pt x="165" y="95"/>
                  </a:lnTo>
                  <a:lnTo>
                    <a:pt x="149" y="97"/>
                  </a:lnTo>
                  <a:lnTo>
                    <a:pt x="133" y="113"/>
                  </a:lnTo>
                  <a:lnTo>
                    <a:pt x="133" y="131"/>
                  </a:lnTo>
                  <a:lnTo>
                    <a:pt x="131" y="139"/>
                  </a:lnTo>
                  <a:lnTo>
                    <a:pt x="125" y="149"/>
                  </a:lnTo>
                  <a:lnTo>
                    <a:pt x="125" y="197"/>
                  </a:lnTo>
                  <a:lnTo>
                    <a:pt x="115" y="203"/>
                  </a:lnTo>
                  <a:lnTo>
                    <a:pt x="100" y="195"/>
                  </a:lnTo>
                  <a:lnTo>
                    <a:pt x="74" y="215"/>
                  </a:lnTo>
                  <a:lnTo>
                    <a:pt x="56" y="233"/>
                  </a:lnTo>
                  <a:lnTo>
                    <a:pt x="38" y="221"/>
                  </a:lnTo>
                  <a:lnTo>
                    <a:pt x="30" y="221"/>
                  </a:lnTo>
                  <a:lnTo>
                    <a:pt x="14" y="225"/>
                  </a:lnTo>
                  <a:lnTo>
                    <a:pt x="18" y="251"/>
                  </a:lnTo>
                  <a:lnTo>
                    <a:pt x="26" y="277"/>
                  </a:lnTo>
                  <a:lnTo>
                    <a:pt x="30" y="295"/>
                  </a:lnTo>
                  <a:lnTo>
                    <a:pt x="28" y="319"/>
                  </a:lnTo>
                  <a:lnTo>
                    <a:pt x="18" y="339"/>
                  </a:lnTo>
                  <a:lnTo>
                    <a:pt x="0" y="355"/>
                  </a:lnTo>
                  <a:lnTo>
                    <a:pt x="6" y="363"/>
                  </a:lnTo>
                  <a:lnTo>
                    <a:pt x="20" y="373"/>
                  </a:lnTo>
                  <a:lnTo>
                    <a:pt x="10" y="391"/>
                  </a:lnTo>
                  <a:lnTo>
                    <a:pt x="12" y="425"/>
                  </a:lnTo>
                  <a:lnTo>
                    <a:pt x="38" y="425"/>
                  </a:lnTo>
                  <a:lnTo>
                    <a:pt x="50" y="413"/>
                  </a:lnTo>
                  <a:lnTo>
                    <a:pt x="111" y="409"/>
                  </a:lnTo>
                  <a:lnTo>
                    <a:pt x="163" y="411"/>
                  </a:lnTo>
                  <a:lnTo>
                    <a:pt x="213" y="419"/>
                  </a:lnTo>
                  <a:lnTo>
                    <a:pt x="257" y="427"/>
                  </a:lnTo>
                  <a:lnTo>
                    <a:pt x="301" y="425"/>
                  </a:lnTo>
                  <a:lnTo>
                    <a:pt x="321" y="419"/>
                  </a:lnTo>
                  <a:lnTo>
                    <a:pt x="341" y="417"/>
                  </a:lnTo>
                  <a:lnTo>
                    <a:pt x="365" y="429"/>
                  </a:lnTo>
                  <a:lnTo>
                    <a:pt x="407" y="419"/>
                  </a:lnTo>
                  <a:lnTo>
                    <a:pt x="417" y="437"/>
                  </a:lnTo>
                  <a:lnTo>
                    <a:pt x="429" y="417"/>
                  </a:lnTo>
                  <a:lnTo>
                    <a:pt x="431" y="383"/>
                  </a:lnTo>
                  <a:lnTo>
                    <a:pt x="461" y="367"/>
                  </a:lnTo>
                  <a:lnTo>
                    <a:pt x="487" y="363"/>
                  </a:lnTo>
                  <a:lnTo>
                    <a:pt x="487" y="357"/>
                  </a:lnTo>
                  <a:lnTo>
                    <a:pt x="469" y="317"/>
                  </a:lnTo>
                  <a:lnTo>
                    <a:pt x="461" y="293"/>
                  </a:lnTo>
                  <a:lnTo>
                    <a:pt x="477" y="285"/>
                  </a:lnTo>
                  <a:lnTo>
                    <a:pt x="501" y="289"/>
                  </a:lnTo>
                  <a:lnTo>
                    <a:pt x="535" y="275"/>
                  </a:lnTo>
                  <a:lnTo>
                    <a:pt x="535" y="237"/>
                  </a:lnTo>
                  <a:lnTo>
                    <a:pt x="499" y="225"/>
                  </a:lnTo>
                  <a:lnTo>
                    <a:pt x="467" y="219"/>
                  </a:lnTo>
                  <a:lnTo>
                    <a:pt x="449" y="187"/>
                  </a:lnTo>
                  <a:lnTo>
                    <a:pt x="451" y="155"/>
                  </a:lnTo>
                  <a:lnTo>
                    <a:pt x="419" y="123"/>
                  </a:lnTo>
                  <a:lnTo>
                    <a:pt x="401" y="99"/>
                  </a:lnTo>
                  <a:lnTo>
                    <a:pt x="399" y="77"/>
                  </a:lnTo>
                  <a:lnTo>
                    <a:pt x="403" y="63"/>
                  </a:lnTo>
                  <a:lnTo>
                    <a:pt x="403" y="34"/>
                  </a:lnTo>
                  <a:lnTo>
                    <a:pt x="371" y="12"/>
                  </a:lnTo>
                  <a:lnTo>
                    <a:pt x="335" y="12"/>
                  </a:lnTo>
                  <a:lnTo>
                    <a:pt x="303" y="18"/>
                  </a:lnTo>
                  <a:lnTo>
                    <a:pt x="289" y="6"/>
                  </a:lnTo>
                  <a:lnTo>
                    <a:pt x="251" y="0"/>
                  </a:lnTo>
                  <a:lnTo>
                    <a:pt x="217" y="1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folHlink">
                    <a:gamma/>
                    <a:tint val="14902"/>
                    <a:invGamma/>
                  </a:schemeClr>
                </a:gs>
              </a:gsLst>
              <a:lin ang="5400000" scaled="1"/>
            </a:gra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00"/>
                </a:solidFill>
              </a:endParaRPr>
            </a:p>
          </p:txBody>
        </p:sp>
        <p:sp>
          <p:nvSpPr>
            <p:cNvPr id="635929" name="Freeform 25"/>
            <p:cNvSpPr>
              <a:spLocks/>
            </p:cNvSpPr>
            <p:nvPr/>
          </p:nvSpPr>
          <p:spPr bwMode="auto">
            <a:xfrm>
              <a:off x="1839" y="2910"/>
              <a:ext cx="1231" cy="779"/>
            </a:xfrm>
            <a:custGeom>
              <a:avLst/>
              <a:gdLst>
                <a:gd name="T0" fmla="*/ 597 w 1032"/>
                <a:gd name="T1" fmla="*/ 6 h 677"/>
                <a:gd name="T2" fmla="*/ 682 w 1032"/>
                <a:gd name="T3" fmla="*/ 36 h 677"/>
                <a:gd name="T4" fmla="*/ 782 w 1032"/>
                <a:gd name="T5" fmla="*/ 112 h 677"/>
                <a:gd name="T6" fmla="*/ 892 w 1032"/>
                <a:gd name="T7" fmla="*/ 154 h 677"/>
                <a:gd name="T8" fmla="*/ 1012 w 1032"/>
                <a:gd name="T9" fmla="*/ 182 h 677"/>
                <a:gd name="T10" fmla="*/ 1000 w 1032"/>
                <a:gd name="T11" fmla="*/ 321 h 677"/>
                <a:gd name="T12" fmla="*/ 948 w 1032"/>
                <a:gd name="T13" fmla="*/ 367 h 677"/>
                <a:gd name="T14" fmla="*/ 750 w 1032"/>
                <a:gd name="T15" fmla="*/ 451 h 677"/>
                <a:gd name="T16" fmla="*/ 696 w 1032"/>
                <a:gd name="T17" fmla="*/ 503 h 677"/>
                <a:gd name="T18" fmla="*/ 766 w 1032"/>
                <a:gd name="T19" fmla="*/ 567 h 677"/>
                <a:gd name="T20" fmla="*/ 810 w 1032"/>
                <a:gd name="T21" fmla="*/ 559 h 677"/>
                <a:gd name="T22" fmla="*/ 856 w 1032"/>
                <a:gd name="T23" fmla="*/ 561 h 677"/>
                <a:gd name="T24" fmla="*/ 796 w 1032"/>
                <a:gd name="T25" fmla="*/ 595 h 677"/>
                <a:gd name="T26" fmla="*/ 738 w 1032"/>
                <a:gd name="T27" fmla="*/ 637 h 677"/>
                <a:gd name="T28" fmla="*/ 684 w 1032"/>
                <a:gd name="T29" fmla="*/ 669 h 677"/>
                <a:gd name="T30" fmla="*/ 678 w 1032"/>
                <a:gd name="T31" fmla="*/ 601 h 677"/>
                <a:gd name="T32" fmla="*/ 617 w 1032"/>
                <a:gd name="T33" fmla="*/ 591 h 677"/>
                <a:gd name="T34" fmla="*/ 641 w 1032"/>
                <a:gd name="T35" fmla="*/ 531 h 677"/>
                <a:gd name="T36" fmla="*/ 631 w 1032"/>
                <a:gd name="T37" fmla="*/ 503 h 677"/>
                <a:gd name="T38" fmla="*/ 593 w 1032"/>
                <a:gd name="T39" fmla="*/ 515 h 677"/>
                <a:gd name="T40" fmla="*/ 591 w 1032"/>
                <a:gd name="T41" fmla="*/ 485 h 677"/>
                <a:gd name="T42" fmla="*/ 545 w 1032"/>
                <a:gd name="T43" fmla="*/ 487 h 677"/>
                <a:gd name="T44" fmla="*/ 517 w 1032"/>
                <a:gd name="T45" fmla="*/ 513 h 677"/>
                <a:gd name="T46" fmla="*/ 515 w 1032"/>
                <a:gd name="T47" fmla="*/ 559 h 677"/>
                <a:gd name="T48" fmla="*/ 501 w 1032"/>
                <a:gd name="T49" fmla="*/ 575 h 677"/>
                <a:gd name="T50" fmla="*/ 501 w 1032"/>
                <a:gd name="T51" fmla="*/ 595 h 677"/>
                <a:gd name="T52" fmla="*/ 455 w 1032"/>
                <a:gd name="T53" fmla="*/ 601 h 677"/>
                <a:gd name="T54" fmla="*/ 403 w 1032"/>
                <a:gd name="T55" fmla="*/ 591 h 677"/>
                <a:gd name="T56" fmla="*/ 435 w 1032"/>
                <a:gd name="T57" fmla="*/ 517 h 677"/>
                <a:gd name="T58" fmla="*/ 503 w 1032"/>
                <a:gd name="T59" fmla="*/ 507 h 677"/>
                <a:gd name="T60" fmla="*/ 443 w 1032"/>
                <a:gd name="T61" fmla="*/ 469 h 677"/>
                <a:gd name="T62" fmla="*/ 423 w 1032"/>
                <a:gd name="T63" fmla="*/ 399 h 677"/>
                <a:gd name="T64" fmla="*/ 309 w 1032"/>
                <a:gd name="T65" fmla="*/ 359 h 677"/>
                <a:gd name="T66" fmla="*/ 261 w 1032"/>
                <a:gd name="T67" fmla="*/ 389 h 677"/>
                <a:gd name="T68" fmla="*/ 187 w 1032"/>
                <a:gd name="T69" fmla="*/ 405 h 677"/>
                <a:gd name="T70" fmla="*/ 136 w 1032"/>
                <a:gd name="T71" fmla="*/ 399 h 677"/>
                <a:gd name="T72" fmla="*/ 80 w 1032"/>
                <a:gd name="T73" fmla="*/ 393 h 677"/>
                <a:gd name="T74" fmla="*/ 24 w 1032"/>
                <a:gd name="T75" fmla="*/ 401 h 677"/>
                <a:gd name="T76" fmla="*/ 50 w 1032"/>
                <a:gd name="T77" fmla="*/ 301 h 677"/>
                <a:gd name="T78" fmla="*/ 106 w 1032"/>
                <a:gd name="T79" fmla="*/ 182 h 677"/>
                <a:gd name="T80" fmla="*/ 78 w 1032"/>
                <a:gd name="T81" fmla="*/ 96 h 677"/>
                <a:gd name="T82" fmla="*/ 102 w 1032"/>
                <a:gd name="T83" fmla="*/ 70 h 677"/>
                <a:gd name="T84" fmla="*/ 227 w 1032"/>
                <a:gd name="T85" fmla="*/ 68 h 677"/>
                <a:gd name="T86" fmla="*/ 373 w 1032"/>
                <a:gd name="T87" fmla="*/ 76 h 677"/>
                <a:gd name="T88" fmla="*/ 459 w 1032"/>
                <a:gd name="T89" fmla="*/ 78 h 677"/>
                <a:gd name="T90" fmla="*/ 481 w 1032"/>
                <a:gd name="T91" fmla="*/ 42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32" h="677">
                  <a:moveTo>
                    <a:pt x="537" y="20"/>
                  </a:moveTo>
                  <a:lnTo>
                    <a:pt x="563" y="16"/>
                  </a:lnTo>
                  <a:lnTo>
                    <a:pt x="597" y="6"/>
                  </a:lnTo>
                  <a:lnTo>
                    <a:pt x="631" y="0"/>
                  </a:lnTo>
                  <a:lnTo>
                    <a:pt x="665" y="6"/>
                  </a:lnTo>
                  <a:lnTo>
                    <a:pt x="682" y="36"/>
                  </a:lnTo>
                  <a:lnTo>
                    <a:pt x="706" y="62"/>
                  </a:lnTo>
                  <a:lnTo>
                    <a:pt x="752" y="86"/>
                  </a:lnTo>
                  <a:lnTo>
                    <a:pt x="782" y="112"/>
                  </a:lnTo>
                  <a:lnTo>
                    <a:pt x="808" y="140"/>
                  </a:lnTo>
                  <a:lnTo>
                    <a:pt x="872" y="140"/>
                  </a:lnTo>
                  <a:lnTo>
                    <a:pt x="892" y="154"/>
                  </a:lnTo>
                  <a:lnTo>
                    <a:pt x="928" y="168"/>
                  </a:lnTo>
                  <a:lnTo>
                    <a:pt x="968" y="170"/>
                  </a:lnTo>
                  <a:lnTo>
                    <a:pt x="1012" y="182"/>
                  </a:lnTo>
                  <a:lnTo>
                    <a:pt x="1032" y="234"/>
                  </a:lnTo>
                  <a:lnTo>
                    <a:pt x="1022" y="293"/>
                  </a:lnTo>
                  <a:lnTo>
                    <a:pt x="1000" y="321"/>
                  </a:lnTo>
                  <a:lnTo>
                    <a:pt x="964" y="333"/>
                  </a:lnTo>
                  <a:lnTo>
                    <a:pt x="952" y="349"/>
                  </a:lnTo>
                  <a:lnTo>
                    <a:pt x="948" y="367"/>
                  </a:lnTo>
                  <a:lnTo>
                    <a:pt x="866" y="391"/>
                  </a:lnTo>
                  <a:lnTo>
                    <a:pt x="820" y="423"/>
                  </a:lnTo>
                  <a:lnTo>
                    <a:pt x="750" y="451"/>
                  </a:lnTo>
                  <a:lnTo>
                    <a:pt x="730" y="473"/>
                  </a:lnTo>
                  <a:lnTo>
                    <a:pt x="676" y="481"/>
                  </a:lnTo>
                  <a:lnTo>
                    <a:pt x="696" y="503"/>
                  </a:lnTo>
                  <a:lnTo>
                    <a:pt x="722" y="503"/>
                  </a:lnTo>
                  <a:lnTo>
                    <a:pt x="762" y="541"/>
                  </a:lnTo>
                  <a:lnTo>
                    <a:pt x="766" y="567"/>
                  </a:lnTo>
                  <a:lnTo>
                    <a:pt x="788" y="571"/>
                  </a:lnTo>
                  <a:lnTo>
                    <a:pt x="800" y="571"/>
                  </a:lnTo>
                  <a:lnTo>
                    <a:pt x="810" y="559"/>
                  </a:lnTo>
                  <a:lnTo>
                    <a:pt x="824" y="571"/>
                  </a:lnTo>
                  <a:lnTo>
                    <a:pt x="838" y="559"/>
                  </a:lnTo>
                  <a:lnTo>
                    <a:pt x="856" y="561"/>
                  </a:lnTo>
                  <a:lnTo>
                    <a:pt x="840" y="593"/>
                  </a:lnTo>
                  <a:lnTo>
                    <a:pt x="820" y="605"/>
                  </a:lnTo>
                  <a:lnTo>
                    <a:pt x="796" y="595"/>
                  </a:lnTo>
                  <a:lnTo>
                    <a:pt x="784" y="589"/>
                  </a:lnTo>
                  <a:lnTo>
                    <a:pt x="778" y="609"/>
                  </a:lnTo>
                  <a:lnTo>
                    <a:pt x="738" y="637"/>
                  </a:lnTo>
                  <a:lnTo>
                    <a:pt x="726" y="655"/>
                  </a:lnTo>
                  <a:lnTo>
                    <a:pt x="714" y="677"/>
                  </a:lnTo>
                  <a:lnTo>
                    <a:pt x="684" y="669"/>
                  </a:lnTo>
                  <a:lnTo>
                    <a:pt x="684" y="657"/>
                  </a:lnTo>
                  <a:lnTo>
                    <a:pt x="690" y="637"/>
                  </a:lnTo>
                  <a:lnTo>
                    <a:pt x="678" y="601"/>
                  </a:lnTo>
                  <a:lnTo>
                    <a:pt x="661" y="599"/>
                  </a:lnTo>
                  <a:lnTo>
                    <a:pt x="645" y="599"/>
                  </a:lnTo>
                  <a:lnTo>
                    <a:pt x="617" y="591"/>
                  </a:lnTo>
                  <a:lnTo>
                    <a:pt x="623" y="571"/>
                  </a:lnTo>
                  <a:lnTo>
                    <a:pt x="637" y="551"/>
                  </a:lnTo>
                  <a:lnTo>
                    <a:pt x="641" y="531"/>
                  </a:lnTo>
                  <a:lnTo>
                    <a:pt x="667" y="513"/>
                  </a:lnTo>
                  <a:lnTo>
                    <a:pt x="661" y="495"/>
                  </a:lnTo>
                  <a:lnTo>
                    <a:pt x="631" y="503"/>
                  </a:lnTo>
                  <a:lnTo>
                    <a:pt x="613" y="511"/>
                  </a:lnTo>
                  <a:lnTo>
                    <a:pt x="593" y="507"/>
                  </a:lnTo>
                  <a:lnTo>
                    <a:pt x="593" y="515"/>
                  </a:lnTo>
                  <a:lnTo>
                    <a:pt x="567" y="501"/>
                  </a:lnTo>
                  <a:lnTo>
                    <a:pt x="569" y="493"/>
                  </a:lnTo>
                  <a:lnTo>
                    <a:pt x="591" y="485"/>
                  </a:lnTo>
                  <a:lnTo>
                    <a:pt x="579" y="469"/>
                  </a:lnTo>
                  <a:lnTo>
                    <a:pt x="559" y="473"/>
                  </a:lnTo>
                  <a:lnTo>
                    <a:pt x="545" y="487"/>
                  </a:lnTo>
                  <a:lnTo>
                    <a:pt x="533" y="493"/>
                  </a:lnTo>
                  <a:lnTo>
                    <a:pt x="531" y="511"/>
                  </a:lnTo>
                  <a:lnTo>
                    <a:pt x="517" y="513"/>
                  </a:lnTo>
                  <a:lnTo>
                    <a:pt x="531" y="527"/>
                  </a:lnTo>
                  <a:lnTo>
                    <a:pt x="531" y="541"/>
                  </a:lnTo>
                  <a:lnTo>
                    <a:pt x="515" y="559"/>
                  </a:lnTo>
                  <a:lnTo>
                    <a:pt x="495" y="551"/>
                  </a:lnTo>
                  <a:lnTo>
                    <a:pt x="509" y="571"/>
                  </a:lnTo>
                  <a:lnTo>
                    <a:pt x="501" y="575"/>
                  </a:lnTo>
                  <a:lnTo>
                    <a:pt x="475" y="551"/>
                  </a:lnTo>
                  <a:lnTo>
                    <a:pt x="483" y="583"/>
                  </a:lnTo>
                  <a:lnTo>
                    <a:pt x="501" y="595"/>
                  </a:lnTo>
                  <a:lnTo>
                    <a:pt x="483" y="613"/>
                  </a:lnTo>
                  <a:lnTo>
                    <a:pt x="475" y="603"/>
                  </a:lnTo>
                  <a:lnTo>
                    <a:pt x="455" y="601"/>
                  </a:lnTo>
                  <a:lnTo>
                    <a:pt x="443" y="607"/>
                  </a:lnTo>
                  <a:lnTo>
                    <a:pt x="401" y="609"/>
                  </a:lnTo>
                  <a:lnTo>
                    <a:pt x="403" y="591"/>
                  </a:lnTo>
                  <a:lnTo>
                    <a:pt x="431" y="563"/>
                  </a:lnTo>
                  <a:lnTo>
                    <a:pt x="433" y="537"/>
                  </a:lnTo>
                  <a:lnTo>
                    <a:pt x="435" y="517"/>
                  </a:lnTo>
                  <a:lnTo>
                    <a:pt x="459" y="513"/>
                  </a:lnTo>
                  <a:lnTo>
                    <a:pt x="495" y="515"/>
                  </a:lnTo>
                  <a:lnTo>
                    <a:pt x="503" y="507"/>
                  </a:lnTo>
                  <a:lnTo>
                    <a:pt x="479" y="499"/>
                  </a:lnTo>
                  <a:lnTo>
                    <a:pt x="471" y="485"/>
                  </a:lnTo>
                  <a:lnTo>
                    <a:pt x="443" y="469"/>
                  </a:lnTo>
                  <a:lnTo>
                    <a:pt x="433" y="441"/>
                  </a:lnTo>
                  <a:lnTo>
                    <a:pt x="439" y="427"/>
                  </a:lnTo>
                  <a:lnTo>
                    <a:pt x="423" y="399"/>
                  </a:lnTo>
                  <a:lnTo>
                    <a:pt x="385" y="393"/>
                  </a:lnTo>
                  <a:lnTo>
                    <a:pt x="345" y="361"/>
                  </a:lnTo>
                  <a:lnTo>
                    <a:pt x="309" y="359"/>
                  </a:lnTo>
                  <a:lnTo>
                    <a:pt x="283" y="367"/>
                  </a:lnTo>
                  <a:lnTo>
                    <a:pt x="273" y="381"/>
                  </a:lnTo>
                  <a:lnTo>
                    <a:pt x="261" y="389"/>
                  </a:lnTo>
                  <a:lnTo>
                    <a:pt x="231" y="391"/>
                  </a:lnTo>
                  <a:lnTo>
                    <a:pt x="215" y="405"/>
                  </a:lnTo>
                  <a:lnTo>
                    <a:pt x="187" y="405"/>
                  </a:lnTo>
                  <a:lnTo>
                    <a:pt x="177" y="393"/>
                  </a:lnTo>
                  <a:lnTo>
                    <a:pt x="165" y="389"/>
                  </a:lnTo>
                  <a:lnTo>
                    <a:pt x="136" y="399"/>
                  </a:lnTo>
                  <a:lnTo>
                    <a:pt x="116" y="401"/>
                  </a:lnTo>
                  <a:lnTo>
                    <a:pt x="102" y="389"/>
                  </a:lnTo>
                  <a:lnTo>
                    <a:pt x="80" y="393"/>
                  </a:lnTo>
                  <a:lnTo>
                    <a:pt x="60" y="405"/>
                  </a:lnTo>
                  <a:lnTo>
                    <a:pt x="50" y="401"/>
                  </a:lnTo>
                  <a:lnTo>
                    <a:pt x="24" y="401"/>
                  </a:lnTo>
                  <a:lnTo>
                    <a:pt x="0" y="361"/>
                  </a:lnTo>
                  <a:lnTo>
                    <a:pt x="4" y="343"/>
                  </a:lnTo>
                  <a:lnTo>
                    <a:pt x="50" y="301"/>
                  </a:lnTo>
                  <a:lnTo>
                    <a:pt x="36" y="252"/>
                  </a:lnTo>
                  <a:lnTo>
                    <a:pt x="90" y="208"/>
                  </a:lnTo>
                  <a:lnTo>
                    <a:pt x="106" y="182"/>
                  </a:lnTo>
                  <a:lnTo>
                    <a:pt x="104" y="156"/>
                  </a:lnTo>
                  <a:lnTo>
                    <a:pt x="92" y="124"/>
                  </a:lnTo>
                  <a:lnTo>
                    <a:pt x="78" y="96"/>
                  </a:lnTo>
                  <a:lnTo>
                    <a:pt x="60" y="82"/>
                  </a:lnTo>
                  <a:lnTo>
                    <a:pt x="90" y="84"/>
                  </a:lnTo>
                  <a:lnTo>
                    <a:pt x="102" y="70"/>
                  </a:lnTo>
                  <a:lnTo>
                    <a:pt x="158" y="68"/>
                  </a:lnTo>
                  <a:lnTo>
                    <a:pt x="213" y="68"/>
                  </a:lnTo>
                  <a:lnTo>
                    <a:pt x="227" y="68"/>
                  </a:lnTo>
                  <a:lnTo>
                    <a:pt x="299" y="84"/>
                  </a:lnTo>
                  <a:lnTo>
                    <a:pt x="351" y="84"/>
                  </a:lnTo>
                  <a:lnTo>
                    <a:pt x="373" y="76"/>
                  </a:lnTo>
                  <a:lnTo>
                    <a:pt x="393" y="76"/>
                  </a:lnTo>
                  <a:lnTo>
                    <a:pt x="415" y="84"/>
                  </a:lnTo>
                  <a:lnTo>
                    <a:pt x="459" y="78"/>
                  </a:lnTo>
                  <a:lnTo>
                    <a:pt x="467" y="92"/>
                  </a:lnTo>
                  <a:lnTo>
                    <a:pt x="483" y="74"/>
                  </a:lnTo>
                  <a:lnTo>
                    <a:pt x="481" y="42"/>
                  </a:lnTo>
                  <a:lnTo>
                    <a:pt x="517" y="22"/>
                  </a:lnTo>
                  <a:lnTo>
                    <a:pt x="537" y="2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folHlink">
                    <a:gamma/>
                    <a:tint val="14902"/>
                    <a:invGamma/>
                  </a:schemeClr>
                </a:gs>
              </a:gsLst>
              <a:lin ang="5400000" scaled="1"/>
            </a:gra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00"/>
                </a:solidFill>
              </a:endParaRPr>
            </a:p>
          </p:txBody>
        </p:sp>
        <p:sp>
          <p:nvSpPr>
            <p:cNvPr id="635930" name="Freeform 26"/>
            <p:cNvSpPr>
              <a:spLocks/>
            </p:cNvSpPr>
            <p:nvPr/>
          </p:nvSpPr>
          <p:spPr bwMode="auto">
            <a:xfrm>
              <a:off x="3183" y="3634"/>
              <a:ext cx="717" cy="182"/>
            </a:xfrm>
            <a:custGeom>
              <a:avLst/>
              <a:gdLst>
                <a:gd name="T0" fmla="*/ 0 w 601"/>
                <a:gd name="T1" fmla="*/ 30 h 158"/>
                <a:gd name="T2" fmla="*/ 58 w 601"/>
                <a:gd name="T3" fmla="*/ 42 h 158"/>
                <a:gd name="T4" fmla="*/ 105 w 601"/>
                <a:gd name="T5" fmla="*/ 54 h 158"/>
                <a:gd name="T6" fmla="*/ 149 w 601"/>
                <a:gd name="T7" fmla="*/ 64 h 158"/>
                <a:gd name="T8" fmla="*/ 175 w 601"/>
                <a:gd name="T9" fmla="*/ 94 h 158"/>
                <a:gd name="T10" fmla="*/ 181 w 601"/>
                <a:gd name="T11" fmla="*/ 122 h 158"/>
                <a:gd name="T12" fmla="*/ 185 w 601"/>
                <a:gd name="T13" fmla="*/ 148 h 158"/>
                <a:gd name="T14" fmla="*/ 238 w 601"/>
                <a:gd name="T15" fmla="*/ 150 h 158"/>
                <a:gd name="T16" fmla="*/ 260 w 601"/>
                <a:gd name="T17" fmla="*/ 124 h 158"/>
                <a:gd name="T18" fmla="*/ 276 w 601"/>
                <a:gd name="T19" fmla="*/ 128 h 158"/>
                <a:gd name="T20" fmla="*/ 288 w 601"/>
                <a:gd name="T21" fmla="*/ 144 h 158"/>
                <a:gd name="T22" fmla="*/ 326 w 601"/>
                <a:gd name="T23" fmla="*/ 150 h 158"/>
                <a:gd name="T24" fmla="*/ 350 w 601"/>
                <a:gd name="T25" fmla="*/ 158 h 158"/>
                <a:gd name="T26" fmla="*/ 392 w 601"/>
                <a:gd name="T27" fmla="*/ 138 h 158"/>
                <a:gd name="T28" fmla="*/ 432 w 601"/>
                <a:gd name="T29" fmla="*/ 136 h 158"/>
                <a:gd name="T30" fmla="*/ 466 w 601"/>
                <a:gd name="T31" fmla="*/ 112 h 158"/>
                <a:gd name="T32" fmla="*/ 492 w 601"/>
                <a:gd name="T33" fmla="*/ 102 h 158"/>
                <a:gd name="T34" fmla="*/ 524 w 601"/>
                <a:gd name="T35" fmla="*/ 118 h 158"/>
                <a:gd name="T36" fmla="*/ 576 w 601"/>
                <a:gd name="T37" fmla="*/ 122 h 158"/>
                <a:gd name="T38" fmla="*/ 601 w 601"/>
                <a:gd name="T39" fmla="*/ 114 h 158"/>
                <a:gd name="T40" fmla="*/ 585 w 601"/>
                <a:gd name="T41" fmla="*/ 96 h 158"/>
                <a:gd name="T42" fmla="*/ 542 w 601"/>
                <a:gd name="T43" fmla="*/ 84 h 158"/>
                <a:gd name="T44" fmla="*/ 526 w 601"/>
                <a:gd name="T45" fmla="*/ 52 h 158"/>
                <a:gd name="T46" fmla="*/ 502 w 601"/>
                <a:gd name="T47" fmla="*/ 42 h 158"/>
                <a:gd name="T48" fmla="*/ 442 w 601"/>
                <a:gd name="T49" fmla="*/ 34 h 158"/>
                <a:gd name="T50" fmla="*/ 408 w 601"/>
                <a:gd name="T51" fmla="*/ 8 h 158"/>
                <a:gd name="T52" fmla="*/ 380 w 601"/>
                <a:gd name="T53" fmla="*/ 0 h 158"/>
                <a:gd name="T54" fmla="*/ 330 w 601"/>
                <a:gd name="T55" fmla="*/ 2 h 158"/>
                <a:gd name="T56" fmla="*/ 294 w 601"/>
                <a:gd name="T57" fmla="*/ 24 h 158"/>
                <a:gd name="T58" fmla="*/ 256 w 601"/>
                <a:gd name="T59" fmla="*/ 28 h 158"/>
                <a:gd name="T60" fmla="*/ 208 w 601"/>
                <a:gd name="T61" fmla="*/ 10 h 158"/>
                <a:gd name="T62" fmla="*/ 155 w 601"/>
                <a:gd name="T63" fmla="*/ 2 h 158"/>
                <a:gd name="T64" fmla="*/ 91 w 601"/>
                <a:gd name="T65" fmla="*/ 10 h 158"/>
                <a:gd name="T66" fmla="*/ 44 w 601"/>
                <a:gd name="T67" fmla="*/ 12 h 158"/>
                <a:gd name="T68" fmla="*/ 12 w 601"/>
                <a:gd name="T69" fmla="*/ 18 h 158"/>
                <a:gd name="T70" fmla="*/ 0 w 601"/>
                <a:gd name="T71" fmla="*/ 3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01" h="158">
                  <a:moveTo>
                    <a:pt x="0" y="30"/>
                  </a:moveTo>
                  <a:lnTo>
                    <a:pt x="58" y="42"/>
                  </a:lnTo>
                  <a:lnTo>
                    <a:pt x="105" y="54"/>
                  </a:lnTo>
                  <a:lnTo>
                    <a:pt x="149" y="64"/>
                  </a:lnTo>
                  <a:lnTo>
                    <a:pt x="175" y="94"/>
                  </a:lnTo>
                  <a:lnTo>
                    <a:pt x="181" y="122"/>
                  </a:lnTo>
                  <a:lnTo>
                    <a:pt x="185" y="148"/>
                  </a:lnTo>
                  <a:lnTo>
                    <a:pt x="238" y="150"/>
                  </a:lnTo>
                  <a:lnTo>
                    <a:pt x="260" y="124"/>
                  </a:lnTo>
                  <a:lnTo>
                    <a:pt x="276" y="128"/>
                  </a:lnTo>
                  <a:lnTo>
                    <a:pt x="288" y="144"/>
                  </a:lnTo>
                  <a:lnTo>
                    <a:pt x="326" y="150"/>
                  </a:lnTo>
                  <a:lnTo>
                    <a:pt x="350" y="158"/>
                  </a:lnTo>
                  <a:lnTo>
                    <a:pt x="392" y="138"/>
                  </a:lnTo>
                  <a:lnTo>
                    <a:pt x="432" y="136"/>
                  </a:lnTo>
                  <a:lnTo>
                    <a:pt x="466" y="112"/>
                  </a:lnTo>
                  <a:lnTo>
                    <a:pt x="492" y="102"/>
                  </a:lnTo>
                  <a:lnTo>
                    <a:pt x="524" y="118"/>
                  </a:lnTo>
                  <a:lnTo>
                    <a:pt x="576" y="122"/>
                  </a:lnTo>
                  <a:lnTo>
                    <a:pt x="601" y="114"/>
                  </a:lnTo>
                  <a:lnTo>
                    <a:pt x="585" y="96"/>
                  </a:lnTo>
                  <a:lnTo>
                    <a:pt x="542" y="84"/>
                  </a:lnTo>
                  <a:lnTo>
                    <a:pt x="526" y="52"/>
                  </a:lnTo>
                  <a:lnTo>
                    <a:pt x="502" y="42"/>
                  </a:lnTo>
                  <a:lnTo>
                    <a:pt x="442" y="34"/>
                  </a:lnTo>
                  <a:lnTo>
                    <a:pt x="408" y="8"/>
                  </a:lnTo>
                  <a:lnTo>
                    <a:pt x="380" y="0"/>
                  </a:lnTo>
                  <a:lnTo>
                    <a:pt x="330" y="2"/>
                  </a:lnTo>
                  <a:lnTo>
                    <a:pt x="294" y="24"/>
                  </a:lnTo>
                  <a:lnTo>
                    <a:pt x="256" y="28"/>
                  </a:lnTo>
                  <a:lnTo>
                    <a:pt x="208" y="10"/>
                  </a:lnTo>
                  <a:lnTo>
                    <a:pt x="155" y="2"/>
                  </a:lnTo>
                  <a:lnTo>
                    <a:pt x="91" y="10"/>
                  </a:lnTo>
                  <a:lnTo>
                    <a:pt x="44" y="12"/>
                  </a:lnTo>
                  <a:lnTo>
                    <a:pt x="12" y="18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folHlink">
                    <a:gamma/>
                    <a:tint val="14902"/>
                    <a:invGamma/>
                  </a:schemeClr>
                </a:gs>
              </a:gsLst>
              <a:lin ang="5400000" scaled="1"/>
            </a:gra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00"/>
                </a:solidFill>
              </a:endParaRPr>
            </a:p>
          </p:txBody>
        </p:sp>
        <p:sp>
          <p:nvSpPr>
            <p:cNvPr id="635931" name="Freeform 27"/>
            <p:cNvSpPr>
              <a:spLocks/>
            </p:cNvSpPr>
            <p:nvPr/>
          </p:nvSpPr>
          <p:spPr bwMode="auto">
            <a:xfrm>
              <a:off x="3569" y="3779"/>
              <a:ext cx="304" cy="178"/>
            </a:xfrm>
            <a:custGeom>
              <a:avLst/>
              <a:gdLst>
                <a:gd name="T0" fmla="*/ 0 w 255"/>
                <a:gd name="T1" fmla="*/ 26 h 155"/>
                <a:gd name="T2" fmla="*/ 24 w 255"/>
                <a:gd name="T3" fmla="*/ 84 h 155"/>
                <a:gd name="T4" fmla="*/ 108 w 255"/>
                <a:gd name="T5" fmla="*/ 84 h 155"/>
                <a:gd name="T6" fmla="*/ 138 w 255"/>
                <a:gd name="T7" fmla="*/ 125 h 155"/>
                <a:gd name="T8" fmla="*/ 148 w 255"/>
                <a:gd name="T9" fmla="*/ 129 h 155"/>
                <a:gd name="T10" fmla="*/ 174 w 255"/>
                <a:gd name="T11" fmla="*/ 117 h 155"/>
                <a:gd name="T12" fmla="*/ 196 w 255"/>
                <a:gd name="T13" fmla="*/ 121 h 155"/>
                <a:gd name="T14" fmla="*/ 220 w 255"/>
                <a:gd name="T15" fmla="*/ 129 h 155"/>
                <a:gd name="T16" fmla="*/ 234 w 255"/>
                <a:gd name="T17" fmla="*/ 155 h 155"/>
                <a:gd name="T18" fmla="*/ 255 w 255"/>
                <a:gd name="T19" fmla="*/ 149 h 155"/>
                <a:gd name="T20" fmla="*/ 250 w 255"/>
                <a:gd name="T21" fmla="*/ 123 h 155"/>
                <a:gd name="T22" fmla="*/ 242 w 255"/>
                <a:gd name="T23" fmla="*/ 88 h 155"/>
                <a:gd name="T24" fmla="*/ 196 w 255"/>
                <a:gd name="T25" fmla="*/ 74 h 155"/>
                <a:gd name="T26" fmla="*/ 180 w 255"/>
                <a:gd name="T27" fmla="*/ 66 h 155"/>
                <a:gd name="T28" fmla="*/ 192 w 255"/>
                <a:gd name="T29" fmla="*/ 52 h 155"/>
                <a:gd name="T30" fmla="*/ 182 w 255"/>
                <a:gd name="T31" fmla="*/ 34 h 155"/>
                <a:gd name="T32" fmla="*/ 160 w 255"/>
                <a:gd name="T33" fmla="*/ 34 h 155"/>
                <a:gd name="T34" fmla="*/ 160 w 255"/>
                <a:gd name="T35" fmla="*/ 16 h 155"/>
                <a:gd name="T36" fmla="*/ 148 w 255"/>
                <a:gd name="T37" fmla="*/ 6 h 155"/>
                <a:gd name="T38" fmla="*/ 124 w 255"/>
                <a:gd name="T39" fmla="*/ 0 h 155"/>
                <a:gd name="T40" fmla="*/ 104 w 255"/>
                <a:gd name="T41" fmla="*/ 12 h 155"/>
                <a:gd name="T42" fmla="*/ 70 w 255"/>
                <a:gd name="T43" fmla="*/ 12 h 155"/>
                <a:gd name="T44" fmla="*/ 22 w 255"/>
                <a:gd name="T45" fmla="*/ 34 h 155"/>
                <a:gd name="T46" fmla="*/ 0 w 255"/>
                <a:gd name="T47" fmla="*/ 26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5" h="155">
                  <a:moveTo>
                    <a:pt x="0" y="26"/>
                  </a:moveTo>
                  <a:lnTo>
                    <a:pt x="24" y="84"/>
                  </a:lnTo>
                  <a:lnTo>
                    <a:pt x="108" y="84"/>
                  </a:lnTo>
                  <a:lnTo>
                    <a:pt x="138" y="125"/>
                  </a:lnTo>
                  <a:lnTo>
                    <a:pt x="148" y="129"/>
                  </a:lnTo>
                  <a:lnTo>
                    <a:pt x="174" y="117"/>
                  </a:lnTo>
                  <a:lnTo>
                    <a:pt x="196" y="121"/>
                  </a:lnTo>
                  <a:lnTo>
                    <a:pt x="220" y="129"/>
                  </a:lnTo>
                  <a:lnTo>
                    <a:pt x="234" y="155"/>
                  </a:lnTo>
                  <a:lnTo>
                    <a:pt x="255" y="149"/>
                  </a:lnTo>
                  <a:lnTo>
                    <a:pt x="250" y="123"/>
                  </a:lnTo>
                  <a:lnTo>
                    <a:pt x="242" y="88"/>
                  </a:lnTo>
                  <a:lnTo>
                    <a:pt x="196" y="74"/>
                  </a:lnTo>
                  <a:lnTo>
                    <a:pt x="180" y="66"/>
                  </a:lnTo>
                  <a:lnTo>
                    <a:pt x="192" y="52"/>
                  </a:lnTo>
                  <a:lnTo>
                    <a:pt x="182" y="34"/>
                  </a:lnTo>
                  <a:lnTo>
                    <a:pt x="160" y="34"/>
                  </a:lnTo>
                  <a:lnTo>
                    <a:pt x="160" y="16"/>
                  </a:lnTo>
                  <a:lnTo>
                    <a:pt x="148" y="6"/>
                  </a:lnTo>
                  <a:lnTo>
                    <a:pt x="124" y="0"/>
                  </a:lnTo>
                  <a:lnTo>
                    <a:pt x="104" y="12"/>
                  </a:lnTo>
                  <a:lnTo>
                    <a:pt x="70" y="12"/>
                  </a:lnTo>
                  <a:lnTo>
                    <a:pt x="22" y="34"/>
                  </a:lnTo>
                  <a:lnTo>
                    <a:pt x="0" y="26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folHlink">
                    <a:gamma/>
                    <a:tint val="14902"/>
                    <a:invGamma/>
                  </a:schemeClr>
                </a:gs>
              </a:gsLst>
              <a:lin ang="5400000" scaled="1"/>
            </a:gra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00"/>
                </a:solidFill>
              </a:endParaRPr>
            </a:p>
          </p:txBody>
        </p:sp>
        <p:sp>
          <p:nvSpPr>
            <p:cNvPr id="635932" name="Freeform 28"/>
            <p:cNvSpPr>
              <a:spLocks/>
            </p:cNvSpPr>
            <p:nvPr/>
          </p:nvSpPr>
          <p:spPr bwMode="auto">
            <a:xfrm>
              <a:off x="3725" y="3021"/>
              <a:ext cx="931" cy="1196"/>
            </a:xfrm>
            <a:custGeom>
              <a:avLst/>
              <a:gdLst>
                <a:gd name="T0" fmla="*/ 327 w 780"/>
                <a:gd name="T1" fmla="*/ 28 h 1040"/>
                <a:gd name="T2" fmla="*/ 323 w 780"/>
                <a:gd name="T3" fmla="*/ 92 h 1040"/>
                <a:gd name="T4" fmla="*/ 339 w 780"/>
                <a:gd name="T5" fmla="*/ 197 h 1040"/>
                <a:gd name="T6" fmla="*/ 395 w 780"/>
                <a:gd name="T7" fmla="*/ 233 h 1040"/>
                <a:gd name="T8" fmla="*/ 307 w 780"/>
                <a:gd name="T9" fmla="*/ 235 h 1040"/>
                <a:gd name="T10" fmla="*/ 259 w 780"/>
                <a:gd name="T11" fmla="*/ 281 h 1040"/>
                <a:gd name="T12" fmla="*/ 271 w 780"/>
                <a:gd name="T13" fmla="*/ 315 h 1040"/>
                <a:gd name="T14" fmla="*/ 235 w 780"/>
                <a:gd name="T15" fmla="*/ 341 h 1040"/>
                <a:gd name="T16" fmla="*/ 281 w 780"/>
                <a:gd name="T17" fmla="*/ 345 h 1040"/>
                <a:gd name="T18" fmla="*/ 343 w 780"/>
                <a:gd name="T19" fmla="*/ 423 h 1040"/>
                <a:gd name="T20" fmla="*/ 377 w 780"/>
                <a:gd name="T21" fmla="*/ 465 h 1040"/>
                <a:gd name="T22" fmla="*/ 421 w 780"/>
                <a:gd name="T23" fmla="*/ 443 h 1040"/>
                <a:gd name="T24" fmla="*/ 431 w 780"/>
                <a:gd name="T25" fmla="*/ 537 h 1040"/>
                <a:gd name="T26" fmla="*/ 455 w 780"/>
                <a:gd name="T27" fmla="*/ 513 h 1040"/>
                <a:gd name="T28" fmla="*/ 531 w 780"/>
                <a:gd name="T29" fmla="*/ 477 h 1040"/>
                <a:gd name="T30" fmla="*/ 583 w 780"/>
                <a:gd name="T31" fmla="*/ 527 h 1040"/>
                <a:gd name="T32" fmla="*/ 613 w 780"/>
                <a:gd name="T33" fmla="*/ 543 h 1040"/>
                <a:gd name="T34" fmla="*/ 601 w 780"/>
                <a:gd name="T35" fmla="*/ 581 h 1040"/>
                <a:gd name="T36" fmla="*/ 545 w 780"/>
                <a:gd name="T37" fmla="*/ 591 h 1040"/>
                <a:gd name="T38" fmla="*/ 493 w 780"/>
                <a:gd name="T39" fmla="*/ 587 h 1040"/>
                <a:gd name="T40" fmla="*/ 515 w 780"/>
                <a:gd name="T41" fmla="*/ 659 h 1040"/>
                <a:gd name="T42" fmla="*/ 553 w 780"/>
                <a:gd name="T43" fmla="*/ 663 h 1040"/>
                <a:gd name="T44" fmla="*/ 587 w 780"/>
                <a:gd name="T45" fmla="*/ 683 h 1040"/>
                <a:gd name="T46" fmla="*/ 569 w 780"/>
                <a:gd name="T47" fmla="*/ 713 h 1040"/>
                <a:gd name="T48" fmla="*/ 662 w 780"/>
                <a:gd name="T49" fmla="*/ 715 h 1040"/>
                <a:gd name="T50" fmla="*/ 780 w 780"/>
                <a:gd name="T51" fmla="*/ 916 h 1040"/>
                <a:gd name="T52" fmla="*/ 698 w 780"/>
                <a:gd name="T53" fmla="*/ 984 h 1040"/>
                <a:gd name="T54" fmla="*/ 533 w 780"/>
                <a:gd name="T55" fmla="*/ 1030 h 1040"/>
                <a:gd name="T56" fmla="*/ 485 w 780"/>
                <a:gd name="T57" fmla="*/ 1038 h 1040"/>
                <a:gd name="T58" fmla="*/ 381 w 780"/>
                <a:gd name="T59" fmla="*/ 968 h 1040"/>
                <a:gd name="T60" fmla="*/ 309 w 780"/>
                <a:gd name="T61" fmla="*/ 954 h 1040"/>
                <a:gd name="T62" fmla="*/ 249 w 780"/>
                <a:gd name="T63" fmla="*/ 858 h 1040"/>
                <a:gd name="T64" fmla="*/ 259 w 780"/>
                <a:gd name="T65" fmla="*/ 776 h 1040"/>
                <a:gd name="T66" fmla="*/ 279 w 780"/>
                <a:gd name="T67" fmla="*/ 778 h 1040"/>
                <a:gd name="T68" fmla="*/ 289 w 780"/>
                <a:gd name="T69" fmla="*/ 681 h 1040"/>
                <a:gd name="T70" fmla="*/ 281 w 780"/>
                <a:gd name="T71" fmla="*/ 635 h 1040"/>
                <a:gd name="T72" fmla="*/ 231 w 780"/>
                <a:gd name="T73" fmla="*/ 637 h 1040"/>
                <a:gd name="T74" fmla="*/ 122 w 780"/>
                <a:gd name="T75" fmla="*/ 517 h 1040"/>
                <a:gd name="T76" fmla="*/ 88 w 780"/>
                <a:gd name="T77" fmla="*/ 477 h 1040"/>
                <a:gd name="T78" fmla="*/ 22 w 780"/>
                <a:gd name="T79" fmla="*/ 367 h 1040"/>
                <a:gd name="T80" fmla="*/ 6 w 780"/>
                <a:gd name="T81" fmla="*/ 265 h 1040"/>
                <a:gd name="T82" fmla="*/ 40 w 780"/>
                <a:gd name="T83" fmla="*/ 185 h 1040"/>
                <a:gd name="T84" fmla="*/ 70 w 780"/>
                <a:gd name="T85" fmla="*/ 100 h 1040"/>
                <a:gd name="T86" fmla="*/ 187 w 780"/>
                <a:gd name="T87" fmla="*/ 36 h 1040"/>
                <a:gd name="T88" fmla="*/ 277 w 780"/>
                <a:gd name="T89" fmla="*/ 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80" h="1040">
                  <a:moveTo>
                    <a:pt x="277" y="0"/>
                  </a:moveTo>
                  <a:lnTo>
                    <a:pt x="327" y="28"/>
                  </a:lnTo>
                  <a:lnTo>
                    <a:pt x="331" y="80"/>
                  </a:lnTo>
                  <a:lnTo>
                    <a:pt x="323" y="92"/>
                  </a:lnTo>
                  <a:lnTo>
                    <a:pt x="339" y="116"/>
                  </a:lnTo>
                  <a:lnTo>
                    <a:pt x="339" y="197"/>
                  </a:lnTo>
                  <a:lnTo>
                    <a:pt x="383" y="195"/>
                  </a:lnTo>
                  <a:lnTo>
                    <a:pt x="395" y="233"/>
                  </a:lnTo>
                  <a:lnTo>
                    <a:pt x="357" y="225"/>
                  </a:lnTo>
                  <a:lnTo>
                    <a:pt x="307" y="235"/>
                  </a:lnTo>
                  <a:lnTo>
                    <a:pt x="271" y="245"/>
                  </a:lnTo>
                  <a:lnTo>
                    <a:pt x="259" y="281"/>
                  </a:lnTo>
                  <a:lnTo>
                    <a:pt x="303" y="297"/>
                  </a:lnTo>
                  <a:lnTo>
                    <a:pt x="271" y="315"/>
                  </a:lnTo>
                  <a:lnTo>
                    <a:pt x="247" y="321"/>
                  </a:lnTo>
                  <a:lnTo>
                    <a:pt x="235" y="341"/>
                  </a:lnTo>
                  <a:lnTo>
                    <a:pt x="251" y="347"/>
                  </a:lnTo>
                  <a:lnTo>
                    <a:pt x="281" y="345"/>
                  </a:lnTo>
                  <a:lnTo>
                    <a:pt x="321" y="385"/>
                  </a:lnTo>
                  <a:lnTo>
                    <a:pt x="343" y="423"/>
                  </a:lnTo>
                  <a:lnTo>
                    <a:pt x="365" y="421"/>
                  </a:lnTo>
                  <a:lnTo>
                    <a:pt x="377" y="465"/>
                  </a:lnTo>
                  <a:lnTo>
                    <a:pt x="401" y="435"/>
                  </a:lnTo>
                  <a:lnTo>
                    <a:pt x="421" y="443"/>
                  </a:lnTo>
                  <a:lnTo>
                    <a:pt x="409" y="497"/>
                  </a:lnTo>
                  <a:lnTo>
                    <a:pt x="431" y="537"/>
                  </a:lnTo>
                  <a:lnTo>
                    <a:pt x="465" y="561"/>
                  </a:lnTo>
                  <a:lnTo>
                    <a:pt x="455" y="513"/>
                  </a:lnTo>
                  <a:lnTo>
                    <a:pt x="495" y="493"/>
                  </a:lnTo>
                  <a:lnTo>
                    <a:pt x="531" y="477"/>
                  </a:lnTo>
                  <a:lnTo>
                    <a:pt x="571" y="507"/>
                  </a:lnTo>
                  <a:lnTo>
                    <a:pt x="583" y="527"/>
                  </a:lnTo>
                  <a:lnTo>
                    <a:pt x="623" y="529"/>
                  </a:lnTo>
                  <a:lnTo>
                    <a:pt x="613" y="543"/>
                  </a:lnTo>
                  <a:lnTo>
                    <a:pt x="617" y="573"/>
                  </a:lnTo>
                  <a:lnTo>
                    <a:pt x="601" y="581"/>
                  </a:lnTo>
                  <a:lnTo>
                    <a:pt x="583" y="579"/>
                  </a:lnTo>
                  <a:lnTo>
                    <a:pt x="545" y="591"/>
                  </a:lnTo>
                  <a:lnTo>
                    <a:pt x="529" y="605"/>
                  </a:lnTo>
                  <a:lnTo>
                    <a:pt x="493" y="587"/>
                  </a:lnTo>
                  <a:lnTo>
                    <a:pt x="505" y="621"/>
                  </a:lnTo>
                  <a:lnTo>
                    <a:pt x="515" y="659"/>
                  </a:lnTo>
                  <a:lnTo>
                    <a:pt x="531" y="679"/>
                  </a:lnTo>
                  <a:lnTo>
                    <a:pt x="553" y="663"/>
                  </a:lnTo>
                  <a:lnTo>
                    <a:pt x="575" y="659"/>
                  </a:lnTo>
                  <a:lnTo>
                    <a:pt x="587" y="683"/>
                  </a:lnTo>
                  <a:lnTo>
                    <a:pt x="563" y="707"/>
                  </a:lnTo>
                  <a:lnTo>
                    <a:pt x="569" y="713"/>
                  </a:lnTo>
                  <a:lnTo>
                    <a:pt x="607" y="701"/>
                  </a:lnTo>
                  <a:lnTo>
                    <a:pt x="662" y="715"/>
                  </a:lnTo>
                  <a:lnTo>
                    <a:pt x="724" y="870"/>
                  </a:lnTo>
                  <a:lnTo>
                    <a:pt x="780" y="916"/>
                  </a:lnTo>
                  <a:lnTo>
                    <a:pt x="764" y="948"/>
                  </a:lnTo>
                  <a:lnTo>
                    <a:pt x="698" y="984"/>
                  </a:lnTo>
                  <a:lnTo>
                    <a:pt x="617" y="1018"/>
                  </a:lnTo>
                  <a:lnTo>
                    <a:pt x="533" y="1030"/>
                  </a:lnTo>
                  <a:lnTo>
                    <a:pt x="501" y="1040"/>
                  </a:lnTo>
                  <a:lnTo>
                    <a:pt x="485" y="1038"/>
                  </a:lnTo>
                  <a:lnTo>
                    <a:pt x="403" y="1004"/>
                  </a:lnTo>
                  <a:lnTo>
                    <a:pt x="381" y="968"/>
                  </a:lnTo>
                  <a:lnTo>
                    <a:pt x="333" y="968"/>
                  </a:lnTo>
                  <a:lnTo>
                    <a:pt x="309" y="954"/>
                  </a:lnTo>
                  <a:lnTo>
                    <a:pt x="275" y="920"/>
                  </a:lnTo>
                  <a:lnTo>
                    <a:pt x="249" y="858"/>
                  </a:lnTo>
                  <a:lnTo>
                    <a:pt x="249" y="788"/>
                  </a:lnTo>
                  <a:lnTo>
                    <a:pt x="259" y="776"/>
                  </a:lnTo>
                  <a:lnTo>
                    <a:pt x="277" y="800"/>
                  </a:lnTo>
                  <a:lnTo>
                    <a:pt x="279" y="778"/>
                  </a:lnTo>
                  <a:lnTo>
                    <a:pt x="271" y="725"/>
                  </a:lnTo>
                  <a:lnTo>
                    <a:pt x="289" y="681"/>
                  </a:lnTo>
                  <a:lnTo>
                    <a:pt x="325" y="647"/>
                  </a:lnTo>
                  <a:lnTo>
                    <a:pt x="281" y="635"/>
                  </a:lnTo>
                  <a:lnTo>
                    <a:pt x="267" y="637"/>
                  </a:lnTo>
                  <a:lnTo>
                    <a:pt x="231" y="637"/>
                  </a:lnTo>
                  <a:lnTo>
                    <a:pt x="245" y="637"/>
                  </a:lnTo>
                  <a:lnTo>
                    <a:pt x="122" y="517"/>
                  </a:lnTo>
                  <a:lnTo>
                    <a:pt x="100" y="427"/>
                  </a:lnTo>
                  <a:lnTo>
                    <a:pt x="88" y="477"/>
                  </a:lnTo>
                  <a:lnTo>
                    <a:pt x="76" y="417"/>
                  </a:lnTo>
                  <a:lnTo>
                    <a:pt x="22" y="367"/>
                  </a:lnTo>
                  <a:lnTo>
                    <a:pt x="0" y="323"/>
                  </a:lnTo>
                  <a:lnTo>
                    <a:pt x="6" y="265"/>
                  </a:lnTo>
                  <a:lnTo>
                    <a:pt x="26" y="229"/>
                  </a:lnTo>
                  <a:lnTo>
                    <a:pt x="40" y="185"/>
                  </a:lnTo>
                  <a:lnTo>
                    <a:pt x="68" y="138"/>
                  </a:lnTo>
                  <a:lnTo>
                    <a:pt x="70" y="100"/>
                  </a:lnTo>
                  <a:lnTo>
                    <a:pt x="131" y="100"/>
                  </a:lnTo>
                  <a:lnTo>
                    <a:pt x="187" y="36"/>
                  </a:lnTo>
                  <a:lnTo>
                    <a:pt x="229" y="28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rgbClr val="99CCFF">
                <a:alpha val="50000"/>
              </a:srgbClr>
            </a:soli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800">
                <a:solidFill>
                  <a:srgbClr val="000000"/>
                </a:solidFill>
              </a:endParaRPr>
            </a:p>
          </p:txBody>
        </p:sp>
      </p:grpSp>
      <p:sp>
        <p:nvSpPr>
          <p:cNvPr id="635933" name="Text Box 29"/>
          <p:cNvSpPr txBox="1">
            <a:spLocks noChangeArrowheads="1"/>
          </p:cNvSpPr>
          <p:nvPr/>
        </p:nvSpPr>
        <p:spPr bwMode="auto">
          <a:xfrm>
            <a:off x="76200" y="2819400"/>
            <a:ext cx="12192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8000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lnSpc>
                <a:spcPct val="20000"/>
              </a:lnSpc>
              <a:spcBef>
                <a:spcPct val="65000"/>
              </a:spcBef>
              <a:spcAft>
                <a:spcPct val="20000"/>
              </a:spcAft>
            </a:pPr>
            <a:r>
              <a:rPr lang="cs-CZ" altLang="ru-RU" sz="1200">
                <a:solidFill>
                  <a:srgbClr val="000000"/>
                </a:solidFill>
              </a:rPr>
              <a:t>Mlada Boleslav</a:t>
            </a:r>
          </a:p>
          <a:p>
            <a:pPr algn="ctr" eaLnBrk="0" fontAlgn="base" hangingPunct="0">
              <a:lnSpc>
                <a:spcPct val="20000"/>
              </a:lnSpc>
              <a:spcBef>
                <a:spcPct val="65000"/>
              </a:spcBef>
              <a:spcAft>
                <a:spcPct val="20000"/>
              </a:spcAft>
            </a:pPr>
            <a:r>
              <a:rPr lang="cs-CZ" altLang="ru-RU" sz="1200">
                <a:solidFill>
                  <a:srgbClr val="000000"/>
                </a:solidFill>
              </a:rPr>
              <a:t>Kvasiny</a:t>
            </a:r>
          </a:p>
          <a:p>
            <a:pPr algn="ctr" eaLnBrk="0" fontAlgn="base" hangingPunct="0">
              <a:lnSpc>
                <a:spcPct val="20000"/>
              </a:lnSpc>
              <a:spcBef>
                <a:spcPct val="65000"/>
              </a:spcBef>
              <a:spcAft>
                <a:spcPct val="20000"/>
              </a:spcAft>
            </a:pPr>
            <a:r>
              <a:rPr lang="cs-CZ" altLang="ru-RU" sz="1200">
                <a:solidFill>
                  <a:srgbClr val="000000"/>
                </a:solidFill>
              </a:rPr>
              <a:t>Vrchlabi</a:t>
            </a:r>
            <a:endParaRPr lang="de-DE" altLang="ru-RU" sz="1200">
              <a:solidFill>
                <a:srgbClr val="000000"/>
              </a:solidFill>
            </a:endParaRPr>
          </a:p>
        </p:txBody>
      </p:sp>
      <p:sp>
        <p:nvSpPr>
          <p:cNvPr id="635934" name="Text Box 30"/>
          <p:cNvSpPr txBox="1">
            <a:spLocks noChangeArrowheads="1"/>
          </p:cNvSpPr>
          <p:nvPr/>
        </p:nvSpPr>
        <p:spPr bwMode="auto">
          <a:xfrm>
            <a:off x="731837" y="4889673"/>
            <a:ext cx="971550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8000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lnSpc>
                <a:spcPct val="20000"/>
              </a:lnSpc>
              <a:spcBef>
                <a:spcPct val="65000"/>
              </a:spcBef>
              <a:spcAft>
                <a:spcPct val="20000"/>
              </a:spcAft>
            </a:pPr>
            <a:r>
              <a:rPr lang="cs-CZ" altLang="ru-RU" sz="1200">
                <a:solidFill>
                  <a:srgbClr val="000000"/>
                </a:solidFill>
              </a:rPr>
              <a:t>Koprivnice</a:t>
            </a:r>
            <a:endParaRPr lang="de-DE" altLang="ru-RU" sz="1200">
              <a:solidFill>
                <a:srgbClr val="000000"/>
              </a:solidFill>
            </a:endParaRPr>
          </a:p>
        </p:txBody>
      </p:sp>
      <p:sp>
        <p:nvSpPr>
          <p:cNvPr id="635935" name="Text Box 31"/>
          <p:cNvSpPr txBox="1">
            <a:spLocks noChangeArrowheads="1"/>
          </p:cNvSpPr>
          <p:nvPr/>
        </p:nvSpPr>
        <p:spPr bwMode="auto">
          <a:xfrm>
            <a:off x="1247775" y="1625773"/>
            <a:ext cx="838200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8000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lnSpc>
                <a:spcPct val="20000"/>
              </a:lnSpc>
              <a:spcBef>
                <a:spcPct val="65000"/>
              </a:spcBef>
              <a:spcAft>
                <a:spcPct val="20000"/>
              </a:spcAft>
            </a:pPr>
            <a:r>
              <a:rPr lang="cs-CZ" altLang="ru-RU" sz="1200">
                <a:solidFill>
                  <a:srgbClr val="000000"/>
                </a:solidFill>
              </a:rPr>
              <a:t>Gliwice</a:t>
            </a:r>
            <a:endParaRPr lang="de-DE" altLang="ru-RU" sz="1200">
              <a:solidFill>
                <a:srgbClr val="000000"/>
              </a:solidFill>
            </a:endParaRPr>
          </a:p>
        </p:txBody>
      </p:sp>
      <p:sp>
        <p:nvSpPr>
          <p:cNvPr id="635936" name="Text Box 32"/>
          <p:cNvSpPr txBox="1">
            <a:spLocks noChangeArrowheads="1"/>
          </p:cNvSpPr>
          <p:nvPr/>
        </p:nvSpPr>
        <p:spPr bwMode="auto">
          <a:xfrm>
            <a:off x="1103312" y="5469110"/>
            <a:ext cx="85725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8000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lnSpc>
                <a:spcPct val="20000"/>
              </a:lnSpc>
              <a:spcBef>
                <a:spcPct val="65000"/>
              </a:spcBef>
              <a:spcAft>
                <a:spcPct val="20000"/>
              </a:spcAft>
            </a:pPr>
            <a:r>
              <a:rPr lang="cs-CZ" altLang="ru-RU" sz="1200">
                <a:solidFill>
                  <a:srgbClr val="000000"/>
                </a:solidFill>
              </a:rPr>
              <a:t>Bratislava</a:t>
            </a:r>
            <a:endParaRPr lang="de-DE" altLang="ru-RU" sz="1200">
              <a:solidFill>
                <a:srgbClr val="000000"/>
              </a:solidFill>
            </a:endParaRPr>
          </a:p>
        </p:txBody>
      </p:sp>
      <p:sp>
        <p:nvSpPr>
          <p:cNvPr id="635937" name="Text Box 33"/>
          <p:cNvSpPr txBox="1">
            <a:spLocks noChangeArrowheads="1"/>
          </p:cNvSpPr>
          <p:nvPr/>
        </p:nvSpPr>
        <p:spPr bwMode="auto">
          <a:xfrm>
            <a:off x="8018462" y="4859510"/>
            <a:ext cx="78105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8000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lnSpc>
                <a:spcPct val="20000"/>
              </a:lnSpc>
              <a:spcBef>
                <a:spcPct val="65000"/>
              </a:spcBef>
              <a:spcAft>
                <a:spcPct val="20000"/>
              </a:spcAft>
            </a:pPr>
            <a:r>
              <a:rPr lang="cs-CZ" altLang="ru-RU" sz="1200">
                <a:solidFill>
                  <a:srgbClr val="000000"/>
                </a:solidFill>
              </a:rPr>
              <a:t>Togliatti</a:t>
            </a:r>
            <a:endParaRPr lang="de-DE" altLang="ru-RU" sz="1200">
              <a:solidFill>
                <a:srgbClr val="000000"/>
              </a:solidFill>
            </a:endParaRPr>
          </a:p>
        </p:txBody>
      </p:sp>
      <p:sp>
        <p:nvSpPr>
          <p:cNvPr id="635938" name="Text Box 34"/>
          <p:cNvSpPr txBox="1">
            <a:spLocks noChangeArrowheads="1"/>
          </p:cNvSpPr>
          <p:nvPr/>
        </p:nvSpPr>
        <p:spPr bwMode="auto">
          <a:xfrm>
            <a:off x="6940550" y="1005060"/>
            <a:ext cx="143192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36000" anchor="ctr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lnSpc>
                <a:spcPct val="70000"/>
              </a:lnSpc>
              <a:spcBef>
                <a:spcPct val="40000"/>
              </a:spcBef>
              <a:spcAft>
                <a:spcPct val="0"/>
              </a:spcAft>
            </a:pPr>
            <a:r>
              <a:rPr lang="cs-CZ" altLang="ru-RU" sz="1200">
                <a:solidFill>
                  <a:srgbClr val="000000"/>
                </a:solidFill>
              </a:rPr>
              <a:t>Nizhny Novgorod</a:t>
            </a:r>
            <a:endParaRPr lang="de-DE" altLang="ru-RU" sz="1200">
              <a:solidFill>
                <a:srgbClr val="000000"/>
              </a:solidFill>
            </a:endParaRPr>
          </a:p>
        </p:txBody>
      </p:sp>
      <p:sp>
        <p:nvSpPr>
          <p:cNvPr id="635939" name="Oval 35"/>
          <p:cNvSpPr>
            <a:spLocks noChangeArrowheads="1"/>
          </p:cNvSpPr>
          <p:nvPr/>
        </p:nvSpPr>
        <p:spPr bwMode="auto">
          <a:xfrm flipH="1">
            <a:off x="2570162" y="4289598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35940" name="Text Box 36"/>
          <p:cNvSpPr txBox="1">
            <a:spLocks noChangeArrowheads="1"/>
          </p:cNvSpPr>
          <p:nvPr/>
        </p:nvSpPr>
        <p:spPr bwMode="auto">
          <a:xfrm>
            <a:off x="5864225" y="6024735"/>
            <a:ext cx="97155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8000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lnSpc>
                <a:spcPct val="20000"/>
              </a:lnSpc>
              <a:spcBef>
                <a:spcPct val="65000"/>
              </a:spcBef>
              <a:spcAft>
                <a:spcPct val="20000"/>
              </a:spcAft>
            </a:pPr>
            <a:r>
              <a:rPr lang="cs-CZ" altLang="ru-RU" sz="1200">
                <a:solidFill>
                  <a:srgbClr val="000000"/>
                </a:solidFill>
              </a:rPr>
              <a:t>Zaporozhie</a:t>
            </a:r>
            <a:endParaRPr lang="de-DE" altLang="ru-RU" sz="1200">
              <a:solidFill>
                <a:srgbClr val="000000"/>
              </a:solidFill>
            </a:endParaRPr>
          </a:p>
        </p:txBody>
      </p:sp>
      <p:sp>
        <p:nvSpPr>
          <p:cNvPr id="635941" name="Oval 37"/>
          <p:cNvSpPr>
            <a:spLocks noChangeArrowheads="1"/>
          </p:cNvSpPr>
          <p:nvPr/>
        </p:nvSpPr>
        <p:spPr bwMode="auto">
          <a:xfrm flipH="1">
            <a:off x="2874962" y="4518198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35942" name="Oval 38"/>
          <p:cNvSpPr>
            <a:spLocks noChangeArrowheads="1"/>
          </p:cNvSpPr>
          <p:nvPr/>
        </p:nvSpPr>
        <p:spPr bwMode="auto">
          <a:xfrm flipH="1">
            <a:off x="3008312" y="4289598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35943" name="Oval 39"/>
          <p:cNvSpPr>
            <a:spLocks noChangeArrowheads="1"/>
          </p:cNvSpPr>
          <p:nvPr/>
        </p:nvSpPr>
        <p:spPr bwMode="auto">
          <a:xfrm flipH="1">
            <a:off x="2798762" y="4746798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35944" name="Oval 40"/>
          <p:cNvSpPr>
            <a:spLocks noChangeArrowheads="1"/>
          </p:cNvSpPr>
          <p:nvPr/>
        </p:nvSpPr>
        <p:spPr bwMode="auto">
          <a:xfrm flipH="1">
            <a:off x="2951162" y="482299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35945" name="Oval 41"/>
          <p:cNvSpPr>
            <a:spLocks noChangeArrowheads="1"/>
          </p:cNvSpPr>
          <p:nvPr/>
        </p:nvSpPr>
        <p:spPr bwMode="auto">
          <a:xfrm flipH="1">
            <a:off x="4779962" y="4699173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35946" name="Oval 42"/>
          <p:cNvSpPr>
            <a:spLocks noChangeArrowheads="1"/>
          </p:cNvSpPr>
          <p:nvPr/>
        </p:nvSpPr>
        <p:spPr bwMode="auto">
          <a:xfrm flipH="1">
            <a:off x="5694362" y="3422823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35947" name="Oval 43"/>
          <p:cNvSpPr>
            <a:spLocks noChangeArrowheads="1"/>
          </p:cNvSpPr>
          <p:nvPr/>
        </p:nvSpPr>
        <p:spPr bwMode="auto">
          <a:xfrm flipH="1">
            <a:off x="6437312" y="3945110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35948" name="Line 44"/>
          <p:cNvSpPr>
            <a:spLocks noChangeShapeType="1"/>
          </p:cNvSpPr>
          <p:nvPr/>
        </p:nvSpPr>
        <p:spPr bwMode="auto">
          <a:xfrm>
            <a:off x="1712912" y="1887710"/>
            <a:ext cx="1295400" cy="2438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35949" name="Line 45"/>
          <p:cNvSpPr>
            <a:spLocks noChangeShapeType="1"/>
          </p:cNvSpPr>
          <p:nvPr/>
        </p:nvSpPr>
        <p:spPr bwMode="auto">
          <a:xfrm flipH="1" flipV="1">
            <a:off x="950912" y="2954510"/>
            <a:ext cx="1619250" cy="133508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35950" name="Line 46"/>
          <p:cNvSpPr>
            <a:spLocks noChangeShapeType="1"/>
          </p:cNvSpPr>
          <p:nvPr/>
        </p:nvSpPr>
        <p:spPr bwMode="auto">
          <a:xfrm flipH="1" flipV="1">
            <a:off x="1592262" y="4378498"/>
            <a:ext cx="1333500" cy="1397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35951" name="Line 47"/>
          <p:cNvSpPr>
            <a:spLocks noChangeShapeType="1"/>
          </p:cNvSpPr>
          <p:nvPr/>
        </p:nvSpPr>
        <p:spPr bwMode="auto">
          <a:xfrm flipV="1">
            <a:off x="1789112" y="4822998"/>
            <a:ext cx="1009650" cy="64611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35952" name="Line 48"/>
          <p:cNvSpPr>
            <a:spLocks noChangeShapeType="1"/>
          </p:cNvSpPr>
          <p:nvPr/>
        </p:nvSpPr>
        <p:spPr bwMode="auto">
          <a:xfrm flipH="1">
            <a:off x="5770562" y="1625773"/>
            <a:ext cx="1123950" cy="18256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35953" name="Line 49"/>
          <p:cNvSpPr>
            <a:spLocks noChangeShapeType="1"/>
          </p:cNvSpPr>
          <p:nvPr/>
        </p:nvSpPr>
        <p:spPr bwMode="auto">
          <a:xfrm flipH="1" flipV="1">
            <a:off x="4851400" y="4762673"/>
            <a:ext cx="1438275" cy="111918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35954" name="Line 50"/>
          <p:cNvSpPr>
            <a:spLocks noChangeShapeType="1"/>
          </p:cNvSpPr>
          <p:nvPr/>
        </p:nvSpPr>
        <p:spPr bwMode="auto">
          <a:xfrm flipV="1">
            <a:off x="2627312" y="4899198"/>
            <a:ext cx="361950" cy="84931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35955" name="Oval 51"/>
          <p:cNvSpPr>
            <a:spLocks noChangeArrowheads="1"/>
          </p:cNvSpPr>
          <p:nvPr/>
        </p:nvSpPr>
        <p:spPr bwMode="auto">
          <a:xfrm flipH="1">
            <a:off x="4017962" y="2308398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35956" name="Oval 52"/>
          <p:cNvSpPr>
            <a:spLocks noChangeArrowheads="1"/>
          </p:cNvSpPr>
          <p:nvPr/>
        </p:nvSpPr>
        <p:spPr bwMode="auto">
          <a:xfrm flipH="1">
            <a:off x="6142037" y="3840335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35957" name="Text Box 53"/>
          <p:cNvSpPr txBox="1">
            <a:spLocks noChangeArrowheads="1"/>
          </p:cNvSpPr>
          <p:nvPr/>
        </p:nvSpPr>
        <p:spPr bwMode="auto">
          <a:xfrm>
            <a:off x="2551112" y="1735310"/>
            <a:ext cx="1109663" cy="2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tint val="14902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70000"/>
              </a:lnSpc>
              <a:spcBef>
                <a:spcPct val="30000"/>
              </a:spcBef>
              <a:spcAft>
                <a:spcPct val="0"/>
              </a:spcAft>
            </a:pPr>
            <a:r>
              <a:rPr lang="cs-CZ" altLang="ru-RU" sz="1200">
                <a:solidFill>
                  <a:srgbClr val="000000"/>
                </a:solidFill>
              </a:rPr>
              <a:t>St-Petersburg</a:t>
            </a:r>
          </a:p>
        </p:txBody>
      </p:sp>
      <p:sp>
        <p:nvSpPr>
          <p:cNvPr id="635958" name="Line 54"/>
          <p:cNvSpPr>
            <a:spLocks noChangeShapeType="1"/>
          </p:cNvSpPr>
          <p:nvPr/>
        </p:nvSpPr>
        <p:spPr bwMode="auto">
          <a:xfrm flipV="1">
            <a:off x="6208712" y="2421110"/>
            <a:ext cx="838200" cy="1447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35959" name="Oval 55"/>
          <p:cNvSpPr>
            <a:spLocks noChangeArrowheads="1"/>
          </p:cNvSpPr>
          <p:nvPr/>
        </p:nvSpPr>
        <p:spPr bwMode="auto">
          <a:xfrm flipH="1">
            <a:off x="5389562" y="4670598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35960" name="Line 56"/>
          <p:cNvSpPr>
            <a:spLocks noChangeShapeType="1"/>
          </p:cNvSpPr>
          <p:nvPr/>
        </p:nvSpPr>
        <p:spPr bwMode="auto">
          <a:xfrm>
            <a:off x="5465762" y="4745210"/>
            <a:ext cx="2667000" cy="9921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35961" name="Oval 57"/>
          <p:cNvSpPr>
            <a:spLocks noChangeArrowheads="1"/>
          </p:cNvSpPr>
          <p:nvPr/>
        </p:nvSpPr>
        <p:spPr bwMode="auto">
          <a:xfrm flipH="1">
            <a:off x="6761162" y="3564110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35962" name="Oval 58"/>
          <p:cNvSpPr>
            <a:spLocks noChangeArrowheads="1"/>
          </p:cNvSpPr>
          <p:nvPr/>
        </p:nvSpPr>
        <p:spPr bwMode="auto">
          <a:xfrm flipH="1">
            <a:off x="6665912" y="3298998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35963" name="Text Box 59"/>
          <p:cNvSpPr txBox="1">
            <a:spLocks noChangeArrowheads="1"/>
          </p:cNvSpPr>
          <p:nvPr/>
        </p:nvSpPr>
        <p:spPr bwMode="auto">
          <a:xfrm>
            <a:off x="7486650" y="4078288"/>
            <a:ext cx="1752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tint val="14902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GB" altLang="ru-RU" b="1">
              <a:solidFill>
                <a:srgbClr val="000000"/>
              </a:solidFill>
            </a:endParaRPr>
          </a:p>
        </p:txBody>
      </p:sp>
      <p:sp>
        <p:nvSpPr>
          <p:cNvPr id="635964" name="Text Box 60"/>
          <p:cNvSpPr txBox="1">
            <a:spLocks noChangeArrowheads="1"/>
          </p:cNvSpPr>
          <p:nvPr/>
        </p:nvSpPr>
        <p:spPr bwMode="auto">
          <a:xfrm>
            <a:off x="2063750" y="6140623"/>
            <a:ext cx="990600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8000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lnSpc>
                <a:spcPct val="20000"/>
              </a:lnSpc>
              <a:spcBef>
                <a:spcPct val="65000"/>
              </a:spcBef>
              <a:spcAft>
                <a:spcPct val="20000"/>
              </a:spcAft>
            </a:pPr>
            <a:r>
              <a:rPr lang="cs-CZ" altLang="ru-RU" sz="1200">
                <a:solidFill>
                  <a:srgbClr val="000000"/>
                </a:solidFill>
              </a:rPr>
              <a:t>Esztergom</a:t>
            </a:r>
            <a:endParaRPr lang="de-DE" altLang="ru-RU" sz="1200">
              <a:solidFill>
                <a:srgbClr val="000000"/>
              </a:solidFill>
            </a:endParaRPr>
          </a:p>
        </p:txBody>
      </p:sp>
      <p:sp>
        <p:nvSpPr>
          <p:cNvPr id="635965" name="Text Box 61"/>
          <p:cNvSpPr txBox="1">
            <a:spLocks noChangeArrowheads="1"/>
          </p:cNvSpPr>
          <p:nvPr/>
        </p:nvSpPr>
        <p:spPr bwMode="auto">
          <a:xfrm>
            <a:off x="6970712" y="2878310"/>
            <a:ext cx="6858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tint val="14902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bIns="36000" anchor="ctr">
            <a:spAutoFit/>
          </a:bodyPr>
          <a:lstStyle/>
          <a:p>
            <a:pPr algn="ctr" fontAlgn="base">
              <a:lnSpc>
                <a:spcPct val="70000"/>
              </a:lnSpc>
              <a:spcBef>
                <a:spcPct val="30000"/>
              </a:spcBef>
              <a:spcAft>
                <a:spcPct val="0"/>
              </a:spcAft>
            </a:pPr>
            <a:r>
              <a:rPr lang="cs-CZ" altLang="ru-RU" sz="1200">
                <a:solidFill>
                  <a:srgbClr val="000000"/>
                </a:solidFill>
              </a:rPr>
              <a:t>Izhevsk</a:t>
            </a:r>
          </a:p>
        </p:txBody>
      </p:sp>
      <p:sp>
        <p:nvSpPr>
          <p:cNvPr id="635966" name="Text Box 62"/>
          <p:cNvSpPr txBox="1">
            <a:spLocks noChangeArrowheads="1"/>
          </p:cNvSpPr>
          <p:nvPr/>
        </p:nvSpPr>
        <p:spPr bwMode="auto">
          <a:xfrm>
            <a:off x="7275512" y="2363960"/>
            <a:ext cx="85725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tint val="14902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bIns="36000" anchor="ctr">
            <a:spAutoFit/>
          </a:bodyPr>
          <a:lstStyle/>
          <a:p>
            <a:pPr algn="ctr" fontAlgn="base">
              <a:lnSpc>
                <a:spcPct val="70000"/>
              </a:lnSpc>
              <a:spcBef>
                <a:spcPct val="30000"/>
              </a:spcBef>
              <a:spcAft>
                <a:spcPct val="0"/>
              </a:spcAft>
            </a:pPr>
            <a:r>
              <a:rPr lang="cs-CZ" altLang="ru-RU" sz="1200">
                <a:solidFill>
                  <a:srgbClr val="000000"/>
                </a:solidFill>
              </a:rPr>
              <a:t>Uljanovsk</a:t>
            </a:r>
          </a:p>
        </p:txBody>
      </p:sp>
      <p:sp>
        <p:nvSpPr>
          <p:cNvPr id="635967" name="Line 63"/>
          <p:cNvSpPr>
            <a:spLocks noChangeShapeType="1"/>
          </p:cNvSpPr>
          <p:nvPr/>
        </p:nvSpPr>
        <p:spPr bwMode="auto">
          <a:xfrm flipV="1">
            <a:off x="6761162" y="2954510"/>
            <a:ext cx="285750" cy="3444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35968" name="Line 64"/>
          <p:cNvSpPr>
            <a:spLocks noChangeShapeType="1"/>
          </p:cNvSpPr>
          <p:nvPr/>
        </p:nvSpPr>
        <p:spPr bwMode="auto">
          <a:xfrm>
            <a:off x="6818312" y="3640310"/>
            <a:ext cx="8382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35969" name="Text Box 65"/>
          <p:cNvSpPr txBox="1">
            <a:spLocks noChangeArrowheads="1"/>
          </p:cNvSpPr>
          <p:nvPr/>
        </p:nvSpPr>
        <p:spPr bwMode="auto">
          <a:xfrm>
            <a:off x="646112" y="3640310"/>
            <a:ext cx="628650" cy="2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tint val="14902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lnSpc>
                <a:spcPct val="70000"/>
              </a:lnSpc>
              <a:spcBef>
                <a:spcPct val="30000"/>
              </a:spcBef>
              <a:spcAft>
                <a:spcPct val="0"/>
              </a:spcAft>
            </a:pPr>
            <a:r>
              <a:rPr lang="cs-CZ" altLang="ru-RU" sz="1200">
                <a:solidFill>
                  <a:srgbClr val="000000"/>
                </a:solidFill>
              </a:rPr>
              <a:t>Kolin</a:t>
            </a:r>
          </a:p>
        </p:txBody>
      </p:sp>
      <p:sp>
        <p:nvSpPr>
          <p:cNvPr id="635970" name="Oval 66"/>
          <p:cNvSpPr>
            <a:spLocks noChangeArrowheads="1"/>
          </p:cNvSpPr>
          <p:nvPr/>
        </p:nvSpPr>
        <p:spPr bwMode="auto">
          <a:xfrm flipH="1">
            <a:off x="2493962" y="4365798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35971" name="Line 67"/>
          <p:cNvSpPr>
            <a:spLocks noChangeShapeType="1"/>
          </p:cNvSpPr>
          <p:nvPr/>
        </p:nvSpPr>
        <p:spPr bwMode="auto">
          <a:xfrm flipH="1" flipV="1">
            <a:off x="1331912" y="3716510"/>
            <a:ext cx="1162050" cy="6492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35972" name="Oval 68"/>
          <p:cNvSpPr>
            <a:spLocks noChangeArrowheads="1"/>
          </p:cNvSpPr>
          <p:nvPr/>
        </p:nvSpPr>
        <p:spPr bwMode="auto">
          <a:xfrm flipH="1">
            <a:off x="5160962" y="3527598"/>
            <a:ext cx="76200" cy="762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35973" name="Text Box 69"/>
          <p:cNvSpPr txBox="1">
            <a:spLocks noChangeArrowheads="1"/>
          </p:cNvSpPr>
          <p:nvPr/>
        </p:nvSpPr>
        <p:spPr bwMode="auto">
          <a:xfrm>
            <a:off x="4608512" y="3298998"/>
            <a:ext cx="914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cs-CZ" altLang="ru-RU" sz="1400" b="1">
                <a:solidFill>
                  <a:srgbClr val="000000"/>
                </a:solidFill>
              </a:rPr>
              <a:t>Moscow</a:t>
            </a:r>
          </a:p>
        </p:txBody>
      </p:sp>
      <p:sp>
        <p:nvSpPr>
          <p:cNvPr id="635974" name="Line 70"/>
          <p:cNvSpPr>
            <a:spLocks noChangeShapeType="1"/>
          </p:cNvSpPr>
          <p:nvPr/>
        </p:nvSpPr>
        <p:spPr bwMode="auto">
          <a:xfrm>
            <a:off x="6513512" y="4021310"/>
            <a:ext cx="16002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35975" name="Line 71"/>
          <p:cNvSpPr>
            <a:spLocks noChangeShapeType="1"/>
          </p:cNvSpPr>
          <p:nvPr/>
        </p:nvSpPr>
        <p:spPr bwMode="auto">
          <a:xfrm flipH="1" flipV="1">
            <a:off x="3008312" y="4707110"/>
            <a:ext cx="533400" cy="13716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35976" name="Oval 72"/>
          <p:cNvSpPr>
            <a:spLocks noChangeArrowheads="1"/>
          </p:cNvSpPr>
          <p:nvPr/>
        </p:nvSpPr>
        <p:spPr bwMode="auto">
          <a:xfrm flipH="1">
            <a:off x="2951162" y="4630910"/>
            <a:ext cx="76200" cy="76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35977" name="Text Box 73"/>
          <p:cNvSpPr txBox="1">
            <a:spLocks noChangeArrowheads="1"/>
          </p:cNvSpPr>
          <p:nvPr/>
        </p:nvSpPr>
        <p:spPr bwMode="auto">
          <a:xfrm>
            <a:off x="3336985" y="6286673"/>
            <a:ext cx="609600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8000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lnSpc>
                <a:spcPct val="20000"/>
              </a:lnSpc>
              <a:spcBef>
                <a:spcPct val="65000"/>
              </a:spcBef>
              <a:spcAft>
                <a:spcPct val="20000"/>
              </a:spcAft>
            </a:pPr>
            <a:r>
              <a:rPr lang="cs-CZ" altLang="ru-RU" sz="1200">
                <a:solidFill>
                  <a:srgbClr val="000000"/>
                </a:solidFill>
              </a:rPr>
              <a:t>Žilina</a:t>
            </a:r>
            <a:endParaRPr lang="de-DE" altLang="ru-RU" sz="1200">
              <a:solidFill>
                <a:srgbClr val="000000"/>
              </a:solidFill>
            </a:endParaRPr>
          </a:p>
        </p:txBody>
      </p:sp>
      <p:sp>
        <p:nvSpPr>
          <p:cNvPr id="635978" name="Text Box 74"/>
          <p:cNvSpPr txBox="1">
            <a:spLocks noChangeArrowheads="1"/>
          </p:cNvSpPr>
          <p:nvPr/>
        </p:nvSpPr>
        <p:spPr bwMode="auto">
          <a:xfrm>
            <a:off x="8189912" y="5621510"/>
            <a:ext cx="8382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8000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lnSpc>
                <a:spcPct val="20000"/>
              </a:lnSpc>
              <a:spcBef>
                <a:spcPct val="65000"/>
              </a:spcBef>
              <a:spcAft>
                <a:spcPct val="20000"/>
              </a:spcAft>
            </a:pPr>
            <a:r>
              <a:rPr lang="cs-CZ" altLang="ru-RU" sz="1200">
                <a:solidFill>
                  <a:srgbClr val="000000"/>
                </a:solidFill>
              </a:rPr>
              <a:t>Taganrog</a:t>
            </a:r>
            <a:endParaRPr lang="de-DE" altLang="ru-RU" sz="1200">
              <a:solidFill>
                <a:srgbClr val="000000"/>
              </a:solidFill>
            </a:endParaRPr>
          </a:p>
        </p:txBody>
      </p:sp>
      <p:sp>
        <p:nvSpPr>
          <p:cNvPr id="635979" name="Text Box 75"/>
          <p:cNvSpPr txBox="1">
            <a:spLocks noChangeArrowheads="1"/>
          </p:cNvSpPr>
          <p:nvPr/>
        </p:nvSpPr>
        <p:spPr bwMode="auto">
          <a:xfrm>
            <a:off x="7732712" y="4084810"/>
            <a:ext cx="10668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tint val="14902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bIns="36000" anchor="ctr">
            <a:spAutoFit/>
          </a:bodyPr>
          <a:lstStyle/>
          <a:p>
            <a:pPr algn="ctr" fontAlgn="base">
              <a:lnSpc>
                <a:spcPct val="70000"/>
              </a:lnSpc>
              <a:spcBef>
                <a:spcPct val="30000"/>
              </a:spcBef>
              <a:spcAft>
                <a:spcPct val="0"/>
              </a:spcAft>
            </a:pPr>
            <a:r>
              <a:rPr lang="cs-CZ" altLang="ru-RU" sz="1200">
                <a:solidFill>
                  <a:srgbClr val="000000"/>
                </a:solidFill>
              </a:rPr>
              <a:t>Nab.Chelny</a:t>
            </a:r>
          </a:p>
        </p:txBody>
      </p:sp>
      <p:sp>
        <p:nvSpPr>
          <p:cNvPr id="635980" name="Oval 76"/>
          <p:cNvSpPr>
            <a:spLocks noChangeArrowheads="1"/>
          </p:cNvSpPr>
          <p:nvPr/>
        </p:nvSpPr>
        <p:spPr bwMode="auto">
          <a:xfrm flipH="1">
            <a:off x="3236912" y="4097510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35981" name="Line 77"/>
          <p:cNvSpPr>
            <a:spLocks noChangeShapeType="1"/>
          </p:cNvSpPr>
          <p:nvPr/>
        </p:nvSpPr>
        <p:spPr bwMode="auto">
          <a:xfrm>
            <a:off x="3160712" y="2802110"/>
            <a:ext cx="76200" cy="1295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35982" name="Text Box 78"/>
          <p:cNvSpPr txBox="1">
            <a:spLocks noChangeArrowheads="1"/>
          </p:cNvSpPr>
          <p:nvPr/>
        </p:nvSpPr>
        <p:spPr bwMode="auto">
          <a:xfrm>
            <a:off x="2855912" y="2581448"/>
            <a:ext cx="838200" cy="22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tint val="14902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70000"/>
              </a:lnSpc>
              <a:spcBef>
                <a:spcPct val="30000"/>
              </a:spcBef>
              <a:spcAft>
                <a:spcPct val="0"/>
              </a:spcAft>
            </a:pPr>
            <a:r>
              <a:rPr lang="cs-CZ" altLang="ru-RU" sz="1200">
                <a:solidFill>
                  <a:srgbClr val="000000"/>
                </a:solidFill>
              </a:rPr>
              <a:t>Warzsava</a:t>
            </a:r>
          </a:p>
        </p:txBody>
      </p:sp>
      <p:sp>
        <p:nvSpPr>
          <p:cNvPr id="635983" name="Oval 79"/>
          <p:cNvSpPr>
            <a:spLocks noChangeArrowheads="1"/>
          </p:cNvSpPr>
          <p:nvPr/>
        </p:nvSpPr>
        <p:spPr bwMode="auto">
          <a:xfrm flipH="1">
            <a:off x="2932112" y="4478510"/>
            <a:ext cx="76200" cy="76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35984" name="Text Box 80"/>
          <p:cNvSpPr txBox="1">
            <a:spLocks noChangeArrowheads="1"/>
          </p:cNvSpPr>
          <p:nvPr/>
        </p:nvSpPr>
        <p:spPr bwMode="auto">
          <a:xfrm>
            <a:off x="742950" y="4221335"/>
            <a:ext cx="8382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8000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lnSpc>
                <a:spcPct val="20000"/>
              </a:lnSpc>
              <a:spcBef>
                <a:spcPct val="65000"/>
              </a:spcBef>
              <a:spcAft>
                <a:spcPct val="20000"/>
              </a:spcAft>
            </a:pPr>
            <a:r>
              <a:rPr lang="cs-CZ" altLang="ru-RU" sz="1200">
                <a:solidFill>
                  <a:srgbClr val="000000"/>
                </a:solidFill>
              </a:rPr>
              <a:t>Nošovice</a:t>
            </a:r>
            <a:endParaRPr lang="de-DE" altLang="ru-RU" sz="1200">
              <a:solidFill>
                <a:srgbClr val="000000"/>
              </a:solidFill>
            </a:endParaRPr>
          </a:p>
        </p:txBody>
      </p:sp>
      <p:sp>
        <p:nvSpPr>
          <p:cNvPr id="635985" name="Line 81"/>
          <p:cNvSpPr>
            <a:spLocks noChangeShapeType="1"/>
          </p:cNvSpPr>
          <p:nvPr/>
        </p:nvSpPr>
        <p:spPr bwMode="auto">
          <a:xfrm flipH="1">
            <a:off x="1519237" y="4564235"/>
            <a:ext cx="1374775" cy="3778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pic>
        <p:nvPicPr>
          <p:cNvPr id="635986" name="Picture 82" descr="Ford-Logo-sma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932112" y="1430510"/>
            <a:ext cx="914400" cy="31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5987" name="Picture 83" descr="OPEL_log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422400" y="1139998"/>
            <a:ext cx="488950" cy="52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5988" name="Picture 84" descr="ŠKODA_logo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17512" y="211631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5989" name="Picture 85" descr="PSA_logo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6200" y="3581400"/>
            <a:ext cx="1219200" cy="32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5990" name="Picture 86" descr="toyota_logo_smal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255712" y="3335510"/>
            <a:ext cx="381000" cy="3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5991" name="Picture 87" descr="Tatra_logo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36637" y="4584873"/>
            <a:ext cx="400050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5992" name="Picture 88" descr="gaz_logo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605587" y="1111423"/>
            <a:ext cx="449263" cy="45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5993" name="Picture 89" descr="UAZ_logo_3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656512" y="1963910"/>
            <a:ext cx="685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5994" name="Picture 90" descr="Izh-avto_log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973887" y="2649710"/>
            <a:ext cx="682625" cy="25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5995" name="Picture 91" descr="ZMA_logo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275512" y="3792710"/>
            <a:ext cx="487363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5996" name="Picture 92" descr="Kamaz_logo2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762875" y="3868910"/>
            <a:ext cx="874712" cy="24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5997" name="Picture 93" descr="VAZ_logo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189912" y="4478510"/>
            <a:ext cx="327025" cy="47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5998" name="Picture 94" descr="TagAZ_logo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266112" y="5469110"/>
            <a:ext cx="652463" cy="22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5999" name="Picture 95" descr="suzuki_logo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370137" y="5731048"/>
            <a:ext cx="40005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6000" name="Picture 96" descr="VWLogo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350962" y="5316710"/>
            <a:ext cx="315913" cy="2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6001" name="Picture 97" descr="Hyundai_logo_small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71550" y="3932410"/>
            <a:ext cx="468312" cy="34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6002" name="Picture 98" descr="FSO-logo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932112" y="2421110"/>
            <a:ext cx="647700" cy="20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6003" name="Picture 99" descr="kia_logo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332162" y="6154910"/>
            <a:ext cx="438150" cy="22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6004" name="Picture 100" descr="ZAZ_logo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951537" y="5905673"/>
            <a:ext cx="760413" cy="1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36005" name="Oval 101"/>
          <p:cNvSpPr>
            <a:spLocks noChangeArrowheads="1"/>
          </p:cNvSpPr>
          <p:nvPr/>
        </p:nvSpPr>
        <p:spPr bwMode="auto">
          <a:xfrm flipH="1">
            <a:off x="2855912" y="4173710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36006" name="Line 102"/>
          <p:cNvSpPr>
            <a:spLocks noChangeShapeType="1"/>
          </p:cNvSpPr>
          <p:nvPr/>
        </p:nvSpPr>
        <p:spPr bwMode="auto">
          <a:xfrm>
            <a:off x="1712912" y="2725910"/>
            <a:ext cx="1143000" cy="14478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pic>
        <p:nvPicPr>
          <p:cNvPr id="636007" name="Picture 103" descr="VW Poznan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79512" y="2411585"/>
            <a:ext cx="838200" cy="31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36008" name="Line 104"/>
          <p:cNvSpPr>
            <a:spLocks noChangeShapeType="1"/>
          </p:cNvSpPr>
          <p:nvPr/>
        </p:nvSpPr>
        <p:spPr bwMode="auto">
          <a:xfrm flipV="1">
            <a:off x="2017712" y="5164310"/>
            <a:ext cx="533400" cy="8382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36009" name="Oval 105"/>
          <p:cNvSpPr>
            <a:spLocks noChangeArrowheads="1"/>
          </p:cNvSpPr>
          <p:nvPr/>
        </p:nvSpPr>
        <p:spPr bwMode="auto">
          <a:xfrm flipH="1">
            <a:off x="2551112" y="5088110"/>
            <a:ext cx="76200" cy="76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36010" name="Text Box 106"/>
          <p:cNvSpPr txBox="1">
            <a:spLocks noChangeArrowheads="1"/>
          </p:cNvSpPr>
          <p:nvPr/>
        </p:nvSpPr>
        <p:spPr bwMode="auto">
          <a:xfrm>
            <a:off x="1179512" y="6018385"/>
            <a:ext cx="9906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8000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lnSpc>
                <a:spcPct val="20000"/>
              </a:lnSpc>
              <a:spcBef>
                <a:spcPct val="65000"/>
              </a:spcBef>
              <a:spcAft>
                <a:spcPct val="20000"/>
              </a:spcAft>
            </a:pPr>
            <a:r>
              <a:rPr lang="cs-CZ" altLang="ru-RU" sz="1200">
                <a:solidFill>
                  <a:srgbClr val="000000"/>
                </a:solidFill>
              </a:rPr>
              <a:t>Novo Mesto</a:t>
            </a:r>
            <a:endParaRPr lang="de-DE" altLang="ru-RU" sz="1200">
              <a:solidFill>
                <a:srgbClr val="000000"/>
              </a:solidFill>
            </a:endParaRPr>
          </a:p>
        </p:txBody>
      </p:sp>
      <p:pic>
        <p:nvPicPr>
          <p:cNvPr id="636011" name="Picture 107" descr="revoz_logo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255712" y="5850110"/>
            <a:ext cx="787400" cy="2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6012" name="Picture 108" descr="Dacia_2"/>
          <p:cNvPicPr>
            <a:picLocks noChangeAspect="1" noChangeArrowheads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22712" y="5926310"/>
            <a:ext cx="392113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36013" name="Text Box 109"/>
          <p:cNvSpPr txBox="1">
            <a:spLocks noChangeArrowheads="1"/>
          </p:cNvSpPr>
          <p:nvPr/>
        </p:nvSpPr>
        <p:spPr bwMode="auto">
          <a:xfrm>
            <a:off x="3873912" y="6219085"/>
            <a:ext cx="9906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8000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lnSpc>
                <a:spcPct val="20000"/>
              </a:lnSpc>
              <a:spcBef>
                <a:spcPct val="65000"/>
              </a:spcBef>
              <a:spcAft>
                <a:spcPct val="20000"/>
              </a:spcAft>
            </a:pPr>
            <a:r>
              <a:rPr lang="cs-CZ" altLang="ru-RU" sz="1200">
                <a:solidFill>
                  <a:srgbClr val="000000"/>
                </a:solidFill>
              </a:rPr>
              <a:t>Pitesti</a:t>
            </a:r>
            <a:endParaRPr lang="de-DE" altLang="ru-RU" sz="1200">
              <a:solidFill>
                <a:srgbClr val="000000"/>
              </a:solidFill>
            </a:endParaRPr>
          </a:p>
        </p:txBody>
      </p:sp>
      <p:sp>
        <p:nvSpPr>
          <p:cNvPr id="636014" name="Oval 110"/>
          <p:cNvSpPr>
            <a:spLocks noChangeArrowheads="1"/>
          </p:cNvSpPr>
          <p:nvPr/>
        </p:nvSpPr>
        <p:spPr bwMode="auto">
          <a:xfrm flipH="1">
            <a:off x="3846512" y="5316710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36015" name="Line 111"/>
          <p:cNvSpPr>
            <a:spLocks noChangeShapeType="1"/>
          </p:cNvSpPr>
          <p:nvPr/>
        </p:nvSpPr>
        <p:spPr bwMode="auto">
          <a:xfrm flipH="1" flipV="1">
            <a:off x="3922712" y="5392910"/>
            <a:ext cx="228600" cy="533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36016" name="Oval 112"/>
          <p:cNvSpPr>
            <a:spLocks noChangeArrowheads="1"/>
          </p:cNvSpPr>
          <p:nvPr/>
        </p:nvSpPr>
        <p:spPr bwMode="auto">
          <a:xfrm flipH="1">
            <a:off x="5218112" y="3564110"/>
            <a:ext cx="76200" cy="76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36017" name="Line 113"/>
          <p:cNvSpPr>
            <a:spLocks noChangeShapeType="1"/>
          </p:cNvSpPr>
          <p:nvPr/>
        </p:nvSpPr>
        <p:spPr bwMode="auto">
          <a:xfrm flipH="1">
            <a:off x="5292725" y="2154410"/>
            <a:ext cx="801687" cy="142398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36018" name="Text Box 114"/>
          <p:cNvSpPr txBox="1">
            <a:spLocks noChangeArrowheads="1"/>
          </p:cNvSpPr>
          <p:nvPr/>
        </p:nvSpPr>
        <p:spPr bwMode="auto">
          <a:xfrm>
            <a:off x="5751512" y="1955973"/>
            <a:ext cx="762000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36000" anchor="ctr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lnSpc>
                <a:spcPct val="70000"/>
              </a:lnSpc>
              <a:spcBef>
                <a:spcPct val="40000"/>
              </a:spcBef>
              <a:spcAft>
                <a:spcPct val="0"/>
              </a:spcAft>
            </a:pPr>
            <a:r>
              <a:rPr lang="cs-CZ" altLang="ru-RU" sz="1200">
                <a:solidFill>
                  <a:srgbClr val="000000"/>
                </a:solidFill>
              </a:rPr>
              <a:t>Moscow</a:t>
            </a:r>
            <a:endParaRPr lang="de-DE" altLang="ru-RU" sz="1200">
              <a:solidFill>
                <a:srgbClr val="000000"/>
              </a:solidFill>
            </a:endParaRPr>
          </a:p>
        </p:txBody>
      </p:sp>
      <p:pic>
        <p:nvPicPr>
          <p:cNvPr id="636019" name="Picture 115" descr="renault_logo2"/>
          <p:cNvPicPr>
            <a:picLocks noChangeAspect="1" noChangeArrowheads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751512" y="1574973"/>
            <a:ext cx="3175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6020" name="Picture 116" descr="toyota_logo_smal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427287" y="1373360"/>
            <a:ext cx="457200" cy="36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6021" name="Picture 117" descr="VWLogo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370637" y="1625773"/>
            <a:ext cx="315913" cy="2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36022" name="Line 118"/>
          <p:cNvSpPr>
            <a:spLocks noChangeShapeType="1"/>
          </p:cNvSpPr>
          <p:nvPr/>
        </p:nvSpPr>
        <p:spPr bwMode="auto">
          <a:xfrm flipH="1" flipV="1">
            <a:off x="3160712" y="1963910"/>
            <a:ext cx="85725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36023" name="Text Box 119"/>
          <p:cNvSpPr txBox="1">
            <a:spLocks noChangeArrowheads="1"/>
          </p:cNvSpPr>
          <p:nvPr/>
        </p:nvSpPr>
        <p:spPr bwMode="auto">
          <a:xfrm>
            <a:off x="7762875" y="6313660"/>
            <a:ext cx="1219200" cy="25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cs-CZ" altLang="ru-RU" sz="1000">
                <a:solidFill>
                  <a:srgbClr val="000000"/>
                </a:solidFill>
              </a:rPr>
              <a:t>current      potential</a:t>
            </a:r>
          </a:p>
        </p:txBody>
      </p:sp>
      <p:sp>
        <p:nvSpPr>
          <p:cNvPr id="636024" name="Oval 120"/>
          <p:cNvSpPr>
            <a:spLocks noChangeArrowheads="1"/>
          </p:cNvSpPr>
          <p:nvPr/>
        </p:nvSpPr>
        <p:spPr bwMode="auto">
          <a:xfrm flipH="1">
            <a:off x="7761287" y="6393035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36025" name="Oval 121"/>
          <p:cNvSpPr>
            <a:spLocks noChangeArrowheads="1"/>
          </p:cNvSpPr>
          <p:nvPr/>
        </p:nvSpPr>
        <p:spPr bwMode="auto">
          <a:xfrm flipH="1">
            <a:off x="8285162" y="6402560"/>
            <a:ext cx="76200" cy="76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36026" name="Oval 122"/>
          <p:cNvSpPr>
            <a:spLocks noChangeArrowheads="1"/>
          </p:cNvSpPr>
          <p:nvPr/>
        </p:nvSpPr>
        <p:spPr bwMode="auto">
          <a:xfrm flipH="1">
            <a:off x="3998912" y="2268710"/>
            <a:ext cx="76200" cy="76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36027" name="Oval 123"/>
          <p:cNvSpPr>
            <a:spLocks noChangeArrowheads="1"/>
          </p:cNvSpPr>
          <p:nvPr/>
        </p:nvSpPr>
        <p:spPr bwMode="auto">
          <a:xfrm flipH="1">
            <a:off x="5141912" y="3564110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pic>
        <p:nvPicPr>
          <p:cNvPr id="636028" name="Picture 124" descr="FIAT_logo"/>
          <p:cNvPicPr>
            <a:picLocks noChangeAspect="1" noChangeArrowheads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398712" y="2802110"/>
            <a:ext cx="723900" cy="18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36029" name="Oval 125"/>
          <p:cNvSpPr>
            <a:spLocks noChangeArrowheads="1"/>
          </p:cNvSpPr>
          <p:nvPr/>
        </p:nvSpPr>
        <p:spPr bwMode="auto">
          <a:xfrm flipH="1">
            <a:off x="3160712" y="4249910"/>
            <a:ext cx="76200" cy="76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36030" name="Line 126"/>
          <p:cNvSpPr>
            <a:spLocks noChangeShapeType="1"/>
          </p:cNvSpPr>
          <p:nvPr/>
        </p:nvSpPr>
        <p:spPr bwMode="auto">
          <a:xfrm>
            <a:off x="2779712" y="3183110"/>
            <a:ext cx="381000" cy="10668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36031" name="Text Box 127"/>
          <p:cNvSpPr txBox="1">
            <a:spLocks noChangeArrowheads="1"/>
          </p:cNvSpPr>
          <p:nvPr/>
        </p:nvSpPr>
        <p:spPr bwMode="auto">
          <a:xfrm>
            <a:off x="2322512" y="2954510"/>
            <a:ext cx="838200" cy="2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tint val="14902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70000"/>
              </a:lnSpc>
              <a:spcBef>
                <a:spcPct val="30000"/>
              </a:spcBef>
              <a:spcAft>
                <a:spcPct val="0"/>
              </a:spcAft>
            </a:pPr>
            <a:r>
              <a:rPr lang="cs-CZ" altLang="ru-RU" sz="1200">
                <a:solidFill>
                  <a:srgbClr val="000000"/>
                </a:solidFill>
              </a:rPr>
              <a:t>Tychy</a:t>
            </a:r>
          </a:p>
        </p:txBody>
      </p:sp>
      <p:pic>
        <p:nvPicPr>
          <p:cNvPr id="636032" name="Picture 128" descr="FIAT_logo"/>
          <p:cNvPicPr>
            <a:picLocks noChangeAspect="1" noChangeArrowheads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113712" y="3343448"/>
            <a:ext cx="723900" cy="18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36033" name="Text Box 129"/>
          <p:cNvSpPr txBox="1">
            <a:spLocks noChangeArrowheads="1"/>
          </p:cNvSpPr>
          <p:nvPr/>
        </p:nvSpPr>
        <p:spPr bwMode="auto">
          <a:xfrm>
            <a:off x="8037512" y="3495848"/>
            <a:ext cx="838200" cy="22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tint val="14902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70000"/>
              </a:lnSpc>
              <a:spcBef>
                <a:spcPct val="30000"/>
              </a:spcBef>
              <a:spcAft>
                <a:spcPct val="0"/>
              </a:spcAft>
            </a:pPr>
            <a:r>
              <a:rPr lang="cs-CZ" altLang="ru-RU" sz="1200">
                <a:solidFill>
                  <a:srgbClr val="000000"/>
                </a:solidFill>
              </a:rPr>
              <a:t>Elabuga</a:t>
            </a:r>
          </a:p>
        </p:txBody>
      </p:sp>
      <p:sp>
        <p:nvSpPr>
          <p:cNvPr id="636034" name="Oval 130"/>
          <p:cNvSpPr>
            <a:spLocks noChangeArrowheads="1"/>
          </p:cNvSpPr>
          <p:nvPr/>
        </p:nvSpPr>
        <p:spPr bwMode="auto">
          <a:xfrm flipH="1">
            <a:off x="6665912" y="3564110"/>
            <a:ext cx="76200" cy="76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36035" name="Line 131"/>
          <p:cNvSpPr>
            <a:spLocks noChangeShapeType="1"/>
          </p:cNvSpPr>
          <p:nvPr/>
        </p:nvSpPr>
        <p:spPr bwMode="auto">
          <a:xfrm flipV="1">
            <a:off x="6723062" y="3564110"/>
            <a:ext cx="13906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pic>
        <p:nvPicPr>
          <p:cNvPr id="636036" name="Picture 132" descr="FIAT_logo"/>
          <p:cNvPicPr>
            <a:picLocks noChangeAspect="1" noChangeArrowheads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762875" y="3716510"/>
            <a:ext cx="723900" cy="18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36037" name="Oval 133"/>
          <p:cNvSpPr>
            <a:spLocks noChangeArrowheads="1"/>
          </p:cNvSpPr>
          <p:nvPr/>
        </p:nvSpPr>
        <p:spPr bwMode="auto">
          <a:xfrm flipH="1">
            <a:off x="6742112" y="3640310"/>
            <a:ext cx="76200" cy="76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pic>
        <p:nvPicPr>
          <p:cNvPr id="636038" name="Picture 134" descr="SsangYong_logo"/>
          <p:cNvPicPr>
            <a:picLocks noChangeAspect="1" noChangeArrowheads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669338" y="4038600"/>
            <a:ext cx="474662" cy="35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36039" name="Oval 135"/>
          <p:cNvSpPr>
            <a:spLocks noChangeArrowheads="1"/>
          </p:cNvSpPr>
          <p:nvPr/>
        </p:nvSpPr>
        <p:spPr bwMode="auto">
          <a:xfrm flipH="1">
            <a:off x="6818312" y="3640310"/>
            <a:ext cx="76200" cy="76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pic>
        <p:nvPicPr>
          <p:cNvPr id="636040" name="Picture 136" descr="gm"/>
          <p:cNvPicPr>
            <a:picLocks noChangeAspect="1" noChangeArrowheads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322512" y="1811510"/>
            <a:ext cx="342900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36041" name="Text Box 137"/>
          <p:cNvSpPr txBox="1">
            <a:spLocks noChangeArrowheads="1"/>
          </p:cNvSpPr>
          <p:nvPr/>
        </p:nvSpPr>
        <p:spPr bwMode="auto">
          <a:xfrm>
            <a:off x="2093912" y="2116310"/>
            <a:ext cx="838200" cy="2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chemeClr val="folHlink"/>
                    </a:gs>
                    <a:gs pos="100000">
                      <a:schemeClr val="folHlink">
                        <a:gamma/>
                        <a:tint val="14902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70000"/>
              </a:lnSpc>
              <a:spcBef>
                <a:spcPct val="30000"/>
              </a:spcBef>
              <a:spcAft>
                <a:spcPct val="0"/>
              </a:spcAft>
            </a:pPr>
            <a:r>
              <a:rPr lang="cs-CZ" altLang="ru-RU" sz="1200">
                <a:solidFill>
                  <a:srgbClr val="000000"/>
                </a:solidFill>
              </a:rPr>
              <a:t>Shushary</a:t>
            </a:r>
          </a:p>
        </p:txBody>
      </p:sp>
      <p:sp>
        <p:nvSpPr>
          <p:cNvPr id="636042" name="Oval 138"/>
          <p:cNvSpPr>
            <a:spLocks noChangeArrowheads="1"/>
          </p:cNvSpPr>
          <p:nvPr/>
        </p:nvSpPr>
        <p:spPr bwMode="auto">
          <a:xfrm flipH="1">
            <a:off x="3960812" y="2354435"/>
            <a:ext cx="76200" cy="76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36043" name="Line 139"/>
          <p:cNvSpPr>
            <a:spLocks noChangeShapeType="1"/>
          </p:cNvSpPr>
          <p:nvPr/>
        </p:nvSpPr>
        <p:spPr bwMode="auto">
          <a:xfrm flipH="1" flipV="1">
            <a:off x="2703512" y="2116310"/>
            <a:ext cx="1276350" cy="266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pic>
        <p:nvPicPr>
          <p:cNvPr id="636044" name="Picture 140" descr="Isuzu_logo"/>
          <p:cNvPicPr>
            <a:picLocks noChangeAspect="1" noChangeArrowheads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046912" y="2036935"/>
            <a:ext cx="609600" cy="33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36045" name="Oval 141"/>
          <p:cNvSpPr>
            <a:spLocks noChangeArrowheads="1"/>
          </p:cNvSpPr>
          <p:nvPr/>
        </p:nvSpPr>
        <p:spPr bwMode="auto">
          <a:xfrm flipH="1">
            <a:off x="6094412" y="3840335"/>
            <a:ext cx="76200" cy="76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pic>
        <p:nvPicPr>
          <p:cNvPr id="636046" name="Picture 142" descr="nissan_logo_small"/>
          <p:cNvPicPr>
            <a:picLocks noChangeAspect="1" noChangeArrowheads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861175" y="1687685"/>
            <a:ext cx="523875" cy="34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36047" name="Oval 143"/>
          <p:cNvSpPr>
            <a:spLocks noChangeArrowheads="1"/>
          </p:cNvSpPr>
          <p:nvPr/>
        </p:nvSpPr>
        <p:spPr bwMode="auto">
          <a:xfrm flipH="1">
            <a:off x="5751512" y="3640310"/>
            <a:ext cx="76200" cy="76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36048" name="Line 144"/>
          <p:cNvSpPr>
            <a:spLocks noChangeShapeType="1"/>
          </p:cNvSpPr>
          <p:nvPr/>
        </p:nvSpPr>
        <p:spPr bwMode="auto">
          <a:xfrm flipH="1">
            <a:off x="5770562" y="2268710"/>
            <a:ext cx="1031875" cy="13922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36049" name="Text Box 145"/>
          <p:cNvSpPr txBox="1">
            <a:spLocks noChangeArrowheads="1"/>
          </p:cNvSpPr>
          <p:nvPr/>
        </p:nvSpPr>
        <p:spPr bwMode="auto">
          <a:xfrm>
            <a:off x="6635750" y="2009948"/>
            <a:ext cx="838200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36000" anchor="ctr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lnSpc>
                <a:spcPct val="70000"/>
              </a:lnSpc>
              <a:spcBef>
                <a:spcPct val="40000"/>
              </a:spcBef>
              <a:spcAft>
                <a:spcPct val="0"/>
              </a:spcAft>
            </a:pPr>
            <a:r>
              <a:rPr lang="cs-CZ" altLang="ru-RU" sz="1200">
                <a:solidFill>
                  <a:srgbClr val="000000"/>
                </a:solidFill>
              </a:rPr>
              <a:t>Kamenka</a:t>
            </a:r>
            <a:endParaRPr lang="de-DE" altLang="ru-RU" sz="1200">
              <a:solidFill>
                <a:srgbClr val="000000"/>
              </a:solidFill>
            </a:endParaRPr>
          </a:p>
        </p:txBody>
      </p:sp>
      <p:pic>
        <p:nvPicPr>
          <p:cNvPr id="636050" name="Picture 146" descr="PSA_logo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297737" y="1139998"/>
            <a:ext cx="1219200" cy="32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36051" name="Oval 147"/>
          <p:cNvSpPr>
            <a:spLocks noChangeArrowheads="1"/>
          </p:cNvSpPr>
          <p:nvPr/>
        </p:nvSpPr>
        <p:spPr bwMode="auto">
          <a:xfrm flipH="1">
            <a:off x="5656262" y="3411710"/>
            <a:ext cx="76200" cy="76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36052" name="Oval 148"/>
          <p:cNvSpPr>
            <a:spLocks noChangeArrowheads="1"/>
          </p:cNvSpPr>
          <p:nvPr/>
        </p:nvSpPr>
        <p:spPr bwMode="auto">
          <a:xfrm flipH="1">
            <a:off x="4465637" y="4573760"/>
            <a:ext cx="76200" cy="76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36053" name="Line 149"/>
          <p:cNvSpPr>
            <a:spLocks noChangeShapeType="1"/>
          </p:cNvSpPr>
          <p:nvPr/>
        </p:nvSpPr>
        <p:spPr bwMode="auto">
          <a:xfrm flipH="1" flipV="1">
            <a:off x="4537075" y="4670598"/>
            <a:ext cx="811212" cy="130651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36054" name="Text Box 150"/>
          <p:cNvSpPr txBox="1">
            <a:spLocks noChangeArrowheads="1"/>
          </p:cNvSpPr>
          <p:nvPr/>
        </p:nvSpPr>
        <p:spPr bwMode="auto">
          <a:xfrm>
            <a:off x="4838700" y="6062835"/>
            <a:ext cx="97155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8000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lnSpc>
                <a:spcPct val="20000"/>
              </a:lnSpc>
              <a:spcBef>
                <a:spcPct val="65000"/>
              </a:spcBef>
              <a:spcAft>
                <a:spcPct val="20000"/>
              </a:spcAft>
            </a:pPr>
            <a:r>
              <a:rPr lang="cs-CZ" altLang="ru-RU" sz="1200">
                <a:solidFill>
                  <a:srgbClr val="000000"/>
                </a:solidFill>
              </a:rPr>
              <a:t>Cherkassy</a:t>
            </a:r>
            <a:endParaRPr lang="de-DE" altLang="ru-RU" sz="1200">
              <a:solidFill>
                <a:srgbClr val="000000"/>
              </a:solidFill>
            </a:endParaRPr>
          </a:p>
        </p:txBody>
      </p:sp>
      <p:sp>
        <p:nvSpPr>
          <p:cNvPr id="636055" name="Text Box 151"/>
          <p:cNvSpPr txBox="1">
            <a:spLocks noChangeArrowheads="1"/>
          </p:cNvSpPr>
          <p:nvPr/>
        </p:nvSpPr>
        <p:spPr bwMode="auto">
          <a:xfrm>
            <a:off x="4795837" y="5910435"/>
            <a:ext cx="1100138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8000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lnSpc>
                <a:spcPct val="20000"/>
              </a:lnSpc>
              <a:spcBef>
                <a:spcPct val="65000"/>
              </a:spcBef>
              <a:spcAft>
                <a:spcPct val="20000"/>
              </a:spcAft>
            </a:pPr>
            <a:r>
              <a:rPr lang="cs-CZ" altLang="ru-RU" sz="1200">
                <a:solidFill>
                  <a:srgbClr val="000000"/>
                </a:solidFill>
              </a:rPr>
              <a:t>Bogdan</a:t>
            </a:r>
            <a:endParaRPr lang="de-DE" altLang="ru-RU" sz="1200">
              <a:solidFill>
                <a:srgbClr val="000000"/>
              </a:solidFill>
            </a:endParaRPr>
          </a:p>
        </p:txBody>
      </p:sp>
      <p:sp>
        <p:nvSpPr>
          <p:cNvPr id="636056" name="Oval 152"/>
          <p:cNvSpPr>
            <a:spLocks noChangeArrowheads="1"/>
          </p:cNvSpPr>
          <p:nvPr/>
        </p:nvSpPr>
        <p:spPr bwMode="auto">
          <a:xfrm flipH="1">
            <a:off x="3484562" y="4611860"/>
            <a:ext cx="76200" cy="76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36057" name="Line 153"/>
          <p:cNvSpPr>
            <a:spLocks noChangeShapeType="1"/>
          </p:cNvSpPr>
          <p:nvPr/>
        </p:nvSpPr>
        <p:spPr bwMode="auto">
          <a:xfrm flipH="1" flipV="1">
            <a:off x="3541712" y="4669010"/>
            <a:ext cx="1122363" cy="89376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36058" name="Text Box 154"/>
          <p:cNvSpPr txBox="1">
            <a:spLocks noChangeArrowheads="1"/>
          </p:cNvSpPr>
          <p:nvPr/>
        </p:nvSpPr>
        <p:spPr bwMode="auto">
          <a:xfrm>
            <a:off x="4502150" y="5683423"/>
            <a:ext cx="762000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8000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lnSpc>
                <a:spcPct val="20000"/>
              </a:lnSpc>
              <a:spcBef>
                <a:spcPct val="65000"/>
              </a:spcBef>
              <a:spcAft>
                <a:spcPct val="20000"/>
              </a:spcAft>
            </a:pPr>
            <a:r>
              <a:rPr lang="cs-CZ" altLang="ru-RU" sz="1200">
                <a:solidFill>
                  <a:srgbClr val="000000"/>
                </a:solidFill>
              </a:rPr>
              <a:t>Eurocar</a:t>
            </a:r>
            <a:endParaRPr lang="de-DE" altLang="ru-RU" sz="1200">
              <a:solidFill>
                <a:srgbClr val="000000"/>
              </a:solidFill>
            </a:endParaRPr>
          </a:p>
        </p:txBody>
      </p:sp>
      <p:pic>
        <p:nvPicPr>
          <p:cNvPr id="636059" name="Picture 155" descr="ŠKODA_logo"/>
          <p:cNvPicPr>
            <a:picLocks noChangeAspect="1" noChangeArrowheads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30750" y="548816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6060" name="Picture 156" descr="gm"/>
          <p:cNvPicPr>
            <a:picLocks noChangeAspect="1" noChangeArrowheads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570912" y="4478510"/>
            <a:ext cx="342900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36061" name="Text Box 157"/>
          <p:cNvSpPr txBox="1">
            <a:spLocks noChangeArrowheads="1"/>
          </p:cNvSpPr>
          <p:nvPr/>
        </p:nvSpPr>
        <p:spPr bwMode="auto">
          <a:xfrm>
            <a:off x="4591050" y="4395960"/>
            <a:ext cx="920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cs-CZ" altLang="ru-RU" sz="1200" b="1">
                <a:solidFill>
                  <a:srgbClr val="0033CC"/>
                </a:solidFill>
              </a:rPr>
              <a:t>PLASTOL</a:t>
            </a:r>
          </a:p>
        </p:txBody>
      </p:sp>
      <p:sp>
        <p:nvSpPr>
          <p:cNvPr id="636062" name="Text Box 158"/>
          <p:cNvSpPr txBox="1">
            <a:spLocks noChangeArrowheads="1"/>
          </p:cNvSpPr>
          <p:nvPr/>
        </p:nvSpPr>
        <p:spPr bwMode="auto">
          <a:xfrm>
            <a:off x="4989512" y="3106910"/>
            <a:ext cx="1676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cs-CZ" altLang="ru-RU" sz="1200" b="1">
                <a:solidFill>
                  <a:srgbClr val="3333CC"/>
                </a:solidFill>
              </a:rPr>
              <a:t>D PLAST-EFTEC NN</a:t>
            </a:r>
          </a:p>
        </p:txBody>
      </p:sp>
      <p:sp>
        <p:nvSpPr>
          <p:cNvPr id="636063" name="Line 159"/>
          <p:cNvSpPr>
            <a:spLocks noChangeShapeType="1"/>
          </p:cNvSpPr>
          <p:nvPr/>
        </p:nvSpPr>
        <p:spPr bwMode="auto">
          <a:xfrm flipH="1" flipV="1">
            <a:off x="5751512" y="3287885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36064" name="Text Box 160"/>
          <p:cNvSpPr txBox="1">
            <a:spLocks noChangeArrowheads="1"/>
          </p:cNvSpPr>
          <p:nvPr/>
        </p:nvSpPr>
        <p:spPr bwMode="auto">
          <a:xfrm>
            <a:off x="6437312" y="3335510"/>
            <a:ext cx="1676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cs-CZ" altLang="ru-RU" sz="1200" b="1">
                <a:solidFill>
                  <a:srgbClr val="3333CC"/>
                </a:solidFill>
              </a:rPr>
              <a:t>D PLAST-EFTEC RT</a:t>
            </a:r>
          </a:p>
        </p:txBody>
      </p:sp>
      <p:sp>
        <p:nvSpPr>
          <p:cNvPr id="636065" name="Oval 161"/>
          <p:cNvSpPr>
            <a:spLocks noChangeArrowheads="1"/>
          </p:cNvSpPr>
          <p:nvPr/>
        </p:nvSpPr>
        <p:spPr bwMode="auto">
          <a:xfrm flipH="1">
            <a:off x="5675312" y="3459335"/>
            <a:ext cx="76200" cy="76200"/>
          </a:xfrm>
          <a:prstGeom prst="ellipse">
            <a:avLst/>
          </a:prstGeom>
          <a:solidFill>
            <a:srgbClr val="0033CC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36066" name="Oval 162"/>
          <p:cNvSpPr>
            <a:spLocks noChangeArrowheads="1"/>
          </p:cNvSpPr>
          <p:nvPr/>
        </p:nvSpPr>
        <p:spPr bwMode="auto">
          <a:xfrm flipH="1">
            <a:off x="6618287" y="3564110"/>
            <a:ext cx="76200" cy="76200"/>
          </a:xfrm>
          <a:prstGeom prst="ellipse">
            <a:avLst/>
          </a:prstGeom>
          <a:solidFill>
            <a:srgbClr val="0033CC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36067" name="Oval 163"/>
          <p:cNvSpPr>
            <a:spLocks noChangeArrowheads="1"/>
          </p:cNvSpPr>
          <p:nvPr/>
        </p:nvSpPr>
        <p:spPr bwMode="auto">
          <a:xfrm flipH="1">
            <a:off x="4751387" y="4669010"/>
            <a:ext cx="76200" cy="76200"/>
          </a:xfrm>
          <a:prstGeom prst="ellipse">
            <a:avLst/>
          </a:prstGeom>
          <a:solidFill>
            <a:srgbClr val="0033CC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sp>
        <p:nvSpPr>
          <p:cNvPr id="636068" name="Line 164"/>
          <p:cNvSpPr>
            <a:spLocks noChangeShapeType="1"/>
          </p:cNvSpPr>
          <p:nvPr/>
        </p:nvSpPr>
        <p:spPr bwMode="auto">
          <a:xfrm flipH="1" flipV="1">
            <a:off x="6589712" y="3516485"/>
            <a:ext cx="76200" cy="47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>
              <a:solidFill>
                <a:srgbClr val="000000"/>
              </a:solidFill>
            </a:endParaRPr>
          </a:p>
        </p:txBody>
      </p:sp>
      <p:pic>
        <p:nvPicPr>
          <p:cNvPr id="636069" name="Picture 165" descr="ŠKODA_logo"/>
          <p:cNvPicPr>
            <a:picLocks noChangeAspect="1" noChangeArrowheads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65837" y="162577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70" name="Прямая соединительная линия 169"/>
          <p:cNvCxnSpPr/>
          <p:nvPr/>
        </p:nvCxnSpPr>
        <p:spPr>
          <a:xfrm>
            <a:off x="323528" y="703826"/>
            <a:ext cx="5651367" cy="0"/>
          </a:xfrm>
          <a:prstGeom prst="line">
            <a:avLst/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71" name="Прямая соединительная линия 170"/>
          <p:cNvCxnSpPr/>
          <p:nvPr/>
        </p:nvCxnSpPr>
        <p:spPr>
          <a:xfrm>
            <a:off x="251520" y="6453336"/>
            <a:ext cx="8606217" cy="0"/>
          </a:xfrm>
          <a:prstGeom prst="line">
            <a:avLst/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172" name="TextBox 171"/>
          <p:cNvSpPr txBox="1"/>
          <p:nvPr/>
        </p:nvSpPr>
        <p:spPr>
          <a:xfrm>
            <a:off x="271979" y="254201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noProof="0" dirty="0" smtClean="0">
                <a:solidFill>
                  <a:srgbClr val="E20000"/>
                </a:solidFill>
              </a:rPr>
              <a:t>Промышленная линейка </a:t>
            </a:r>
            <a:r>
              <a:rPr lang="en-US" sz="2800" b="1" kern="0" noProof="0" dirty="0" err="1" smtClean="0">
                <a:solidFill>
                  <a:srgbClr val="E20000"/>
                </a:solidFill>
              </a:rPr>
              <a:t>Dinitrol</a:t>
            </a:r>
            <a:r>
              <a:rPr lang="en-US" sz="2800" b="1" kern="0" noProof="0" dirty="0" smtClean="0">
                <a:solidFill>
                  <a:srgbClr val="E20000"/>
                </a:solidFill>
              </a:rPr>
              <a:t> </a:t>
            </a:r>
            <a:endParaRPr kumimoji="0" lang="ru-RU" sz="2800" b="1" i="0" u="none" strike="noStrike" kern="0" cap="none" spc="0" normalizeH="0" baseline="0" noProof="0" dirty="0" smtClean="0">
              <a:ln>
                <a:noFill/>
              </a:ln>
              <a:solidFill>
                <a:srgbClr val="E20000"/>
              </a:solidFill>
              <a:effectLst/>
              <a:uLnTx/>
              <a:uFillTx/>
            </a:endParaRPr>
          </a:p>
        </p:txBody>
      </p:sp>
      <p:pic>
        <p:nvPicPr>
          <p:cNvPr id="173" name="Picture 3" descr="C:\Users\Sony\Desktop\Dinitrol призентация\логотипы\Логотип DINITROL.wmf"/>
          <p:cNvPicPr>
            <a:picLocks noChangeAspect="1" noChangeArrowheads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84168" y="294056"/>
            <a:ext cx="2913037" cy="44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193755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323528" y="703826"/>
            <a:ext cx="565136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51520" y="6453336"/>
            <a:ext cx="860621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39552" y="1052736"/>
            <a:ext cx="79928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– </a:t>
            </a:r>
            <a:r>
              <a:rPr lang="ru-RU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самопроизвольное разрушение металлов </a:t>
            </a:r>
            <a:r>
              <a:rPr lang="ru-RU" dirty="0">
                <a:solidFill>
                  <a:prstClr val="black"/>
                </a:solidFill>
              </a:rPr>
              <a:t>и сплавов в результате химического или электрохимического взаимодействия их с окружающей средой</a:t>
            </a:r>
            <a:r>
              <a:rPr lang="ru-RU" dirty="0" smtClean="0">
                <a:solidFill>
                  <a:prstClr val="black"/>
                </a:solidFill>
              </a:rPr>
              <a:t>.</a:t>
            </a:r>
          </a:p>
          <a:p>
            <a:endParaRPr lang="ru-RU" dirty="0">
              <a:solidFill>
                <a:prstClr val="black"/>
              </a:solidFill>
            </a:endParaRPr>
          </a:p>
          <a:p>
            <a:r>
              <a:rPr lang="ru-RU" dirty="0">
                <a:solidFill>
                  <a:prstClr val="black"/>
                </a:solidFill>
              </a:rPr>
              <a:t>Это </a:t>
            </a:r>
            <a:r>
              <a:rPr lang="ru-RU" dirty="0" err="1">
                <a:solidFill>
                  <a:prstClr val="black"/>
                </a:solidFill>
              </a:rPr>
              <a:t>окислительно</a:t>
            </a:r>
            <a:r>
              <a:rPr lang="ru-RU" dirty="0">
                <a:solidFill>
                  <a:prstClr val="black"/>
                </a:solidFill>
              </a:rPr>
              <a:t>-восстановительная реакция, при которой атомы металла превращаются в ионы. Чем активнее металл, тем он больше подвержен коррозии</a:t>
            </a:r>
            <a:r>
              <a:rPr lang="ru-RU" dirty="0" smtClean="0">
                <a:solidFill>
                  <a:prstClr val="black"/>
                </a:solidFill>
              </a:rPr>
              <a:t>.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0309" y="254201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E20000"/>
                </a:solidFill>
              </a:rPr>
              <a:t>Коррозия </a:t>
            </a:r>
            <a:endParaRPr lang="ru-RU" sz="2800" b="1" dirty="0">
              <a:solidFill>
                <a:srgbClr val="E20000"/>
              </a:solidFill>
            </a:endParaRPr>
          </a:p>
        </p:txBody>
      </p:sp>
      <p:pic>
        <p:nvPicPr>
          <p:cNvPr id="2051" name="Picture 3" descr="C:\Users\Sony\Desktop\Dinitrol призентация\логотипы\Логотип DINITROL.wm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84168" y="294056"/>
            <a:ext cx="2913037" cy="44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auto.mir46.ru/IMGS/auto_mir46/6462e9ddb94acf6b863198695f305b1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26948" y="3629267"/>
            <a:ext cx="4072004" cy="271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korros.de/Bilder-Kreiselpumpen/erosionskorrosion06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19107" y="3629267"/>
            <a:ext cx="3620845" cy="271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303154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323528" y="703826"/>
            <a:ext cx="565136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51520" y="6453336"/>
            <a:ext cx="860621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23528" y="1208308"/>
            <a:ext cx="835292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0070C0"/>
                </a:solidFill>
              </a:rPr>
              <a:t>О</a:t>
            </a:r>
            <a:r>
              <a:rPr lang="ru-RU" b="1" i="1" dirty="0" smtClean="0">
                <a:solidFill>
                  <a:srgbClr val="0070C0"/>
                </a:solidFill>
              </a:rPr>
              <a:t>бщая </a:t>
            </a:r>
            <a:r>
              <a:rPr lang="ru-RU" b="1" i="1" dirty="0">
                <a:solidFill>
                  <a:srgbClr val="0070C0"/>
                </a:solidFill>
              </a:rPr>
              <a:t>коррозия </a:t>
            </a:r>
            <a:r>
              <a:rPr lang="ru-RU" dirty="0">
                <a:solidFill>
                  <a:prstClr val="black"/>
                </a:solidFill>
              </a:rPr>
              <a:t>может выражаться в перфорации кузова и может снижать стоимость перепродажи автомобиля по причине косметического эффекта бурой ржи. Общая коррозия также наносит повреждения днищу и раме автомобиля, приводя к возможным перфорациям днища и ослаблению рамы</a:t>
            </a:r>
            <a:r>
              <a:rPr lang="ru-RU" dirty="0" smtClean="0">
                <a:solidFill>
                  <a:prstClr val="black"/>
                </a:solidFill>
              </a:rPr>
              <a:t>.</a:t>
            </a:r>
          </a:p>
          <a:p>
            <a:endParaRPr lang="ru-RU" b="1" dirty="0" smtClean="0">
              <a:solidFill>
                <a:prstClr val="black"/>
              </a:solidFill>
            </a:endParaRPr>
          </a:p>
          <a:p>
            <a:r>
              <a:rPr lang="ru-RU" b="1" i="1" dirty="0" smtClean="0">
                <a:solidFill>
                  <a:srgbClr val="0070C0"/>
                </a:solidFill>
              </a:rPr>
              <a:t>Точечная </a:t>
            </a:r>
            <a:r>
              <a:rPr lang="ru-RU" b="1" i="1" dirty="0">
                <a:solidFill>
                  <a:srgbClr val="0070C0"/>
                </a:solidFill>
              </a:rPr>
              <a:t>коррозия </a:t>
            </a:r>
            <a:r>
              <a:rPr lang="ru-RU" dirty="0">
                <a:solidFill>
                  <a:prstClr val="black"/>
                </a:solidFill>
              </a:rPr>
              <a:t>появляется при контакте хлоридов и других химических веществ с металлом. Данные вещества могут стать причиной коррозийной реакции в локальном масштабе, проявляясь в различных малых, но потенциально глубоких углублениях. Точечная коррозия производит небольшие углубления, которые могут вызывать утечки радиатора и глушителя, а также трубы глушителя.</a:t>
            </a:r>
          </a:p>
          <a:p>
            <a:endParaRPr lang="ru-RU" b="1" dirty="0" smtClean="0">
              <a:solidFill>
                <a:prstClr val="black"/>
              </a:solidFill>
            </a:endParaRPr>
          </a:p>
          <a:p>
            <a:r>
              <a:rPr lang="ru-RU" b="1" i="1" dirty="0" smtClean="0">
                <a:solidFill>
                  <a:srgbClr val="0070C0"/>
                </a:solidFill>
              </a:rPr>
              <a:t>Гальваническая </a:t>
            </a:r>
            <a:r>
              <a:rPr lang="ru-RU" b="1" i="1" dirty="0">
                <a:solidFill>
                  <a:srgbClr val="0070C0"/>
                </a:solidFill>
              </a:rPr>
              <a:t>коррозия </a:t>
            </a:r>
            <a:r>
              <a:rPr lang="ru-RU" dirty="0">
                <a:solidFill>
                  <a:prstClr val="black"/>
                </a:solidFill>
              </a:rPr>
              <a:t>появляется между различными видами металлов, когда один из металлов более активен с электрохимической точки зрения и является коррозионным, а второй металл защищен коррозионным металлом</a:t>
            </a:r>
            <a:r>
              <a:rPr lang="ru-RU" dirty="0" smtClean="0">
                <a:solidFill>
                  <a:prstClr val="black"/>
                </a:solidFill>
              </a:rPr>
              <a:t>.</a:t>
            </a:r>
          </a:p>
          <a:p>
            <a:endParaRPr lang="ru-RU" b="1" dirty="0" smtClean="0"/>
          </a:p>
          <a:p>
            <a:r>
              <a:rPr lang="ru-RU" b="1" i="1" dirty="0" smtClean="0">
                <a:solidFill>
                  <a:srgbClr val="0070C0"/>
                </a:solidFill>
              </a:rPr>
              <a:t>Щелевая </a:t>
            </a:r>
            <a:r>
              <a:rPr lang="ru-RU" b="1" i="1" dirty="0">
                <a:solidFill>
                  <a:srgbClr val="0070C0"/>
                </a:solidFill>
              </a:rPr>
              <a:t>коррозия </a:t>
            </a:r>
            <a:r>
              <a:rPr lang="ru-RU" dirty="0">
                <a:solidFill>
                  <a:prstClr val="black"/>
                </a:solidFill>
              </a:rPr>
              <a:t>возникает при попадании жидкости в узкое пространство между двумя поверхностями, например между прокладкой и стальным брусом. Жидкость может накапливаться в узкой щели, проявляясь в быстрой коррозии щелевой зоны.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0309" y="254201"/>
            <a:ext cx="54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E20000"/>
                </a:solidFill>
              </a:rPr>
              <a:t>Виды коррозии применительно к автомобилю</a:t>
            </a:r>
            <a:endParaRPr lang="ru-RU" sz="2800" b="1" dirty="0">
              <a:solidFill>
                <a:srgbClr val="E20000"/>
              </a:solidFill>
            </a:endParaRPr>
          </a:p>
        </p:txBody>
      </p:sp>
      <p:pic>
        <p:nvPicPr>
          <p:cNvPr id="2051" name="Picture 3" descr="C:\Users\Sony\Desktop\Dinitrol призентация\логотипы\Логотип DINITROL.wm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84168" y="294056"/>
            <a:ext cx="2913037" cy="44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00038" y="6465888"/>
            <a:ext cx="86074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®</a:t>
            </a:r>
            <a:endParaRPr lang="ru-RU" altLang="ru-RU" sz="1200" dirty="0" smtClean="0">
              <a:solidFill>
                <a:srgbClr val="000000"/>
              </a:solidFill>
              <a:latin typeface="Arial" charset="0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75306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323528" y="703826"/>
            <a:ext cx="565136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51520" y="6453336"/>
            <a:ext cx="860621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20590" y="296590"/>
            <a:ext cx="54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E20000"/>
                </a:solidFill>
              </a:rPr>
              <a:t>Факторы, влияющие на развитие коррозии</a:t>
            </a:r>
            <a:endParaRPr lang="ru-RU" sz="2800" b="1" dirty="0" smtClean="0">
              <a:solidFill>
                <a:srgbClr val="E20000"/>
              </a:solidFill>
            </a:endParaRPr>
          </a:p>
        </p:txBody>
      </p:sp>
      <p:pic>
        <p:nvPicPr>
          <p:cNvPr id="2051" name="Picture 3" descr="C:\Users\Sony\Desktop\Dinitrol призентация\логотипы\Логотип DINITROL.wm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84168" y="294056"/>
            <a:ext cx="2913037" cy="44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00038" y="6465888"/>
            <a:ext cx="860742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 </a:t>
            </a:r>
          </a:p>
        </p:txBody>
      </p:sp>
      <p:sp>
        <p:nvSpPr>
          <p:cNvPr id="4" name="Стрелка вниз 3"/>
          <p:cNvSpPr/>
          <p:nvPr/>
        </p:nvSpPr>
        <p:spPr>
          <a:xfrm rot="10800000">
            <a:off x="570890" y="2205957"/>
            <a:ext cx="720081" cy="34563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10800000">
            <a:off x="1867037" y="2205957"/>
            <a:ext cx="720081" cy="34563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rot="10800000">
            <a:off x="7771692" y="2214784"/>
            <a:ext cx="720081" cy="34563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rot="10800000">
            <a:off x="6203764" y="2214787"/>
            <a:ext cx="720081" cy="34563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 rot="10800000">
            <a:off x="4650260" y="2197397"/>
            <a:ext cx="720081" cy="34563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 rot="10800000">
            <a:off x="3180552" y="2197397"/>
            <a:ext cx="720081" cy="34563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10853" y="1598846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Окружающая среда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658" y="2991278"/>
            <a:ext cx="13916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Предприятие</a:t>
            </a:r>
          </a:p>
          <a:p>
            <a:pPr algn="ctr"/>
            <a:endParaRPr lang="ru-RU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</a:t>
            </a:r>
          </a:p>
          <a:p>
            <a:pPr algn="ctr"/>
            <a:endParaRPr lang="ru-RU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Море</a:t>
            </a:r>
          </a:p>
          <a:p>
            <a:pPr algn="ctr"/>
            <a:endParaRPr lang="ru-RU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Деревня</a:t>
            </a:r>
            <a:endParaRPr lang="ru-RU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51013" y="1626442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Перепады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темп. 0°С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11053" y="3590305"/>
            <a:ext cx="17281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Гараж/Улица</a:t>
            </a:r>
            <a:endParaRPr lang="ru-RU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Ночь/День</a:t>
            </a:r>
            <a:endParaRPr lang="ru-RU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Зима/Весна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03141" y="1626442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Влажность </a:t>
            </a: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(относ. %)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327693" y="1626442"/>
            <a:ext cx="1365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Природные явления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02478" y="3674110"/>
            <a:ext cx="1332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Грязь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Дождь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717312" y="1626442"/>
            <a:ext cx="1646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Проводимость электролита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15509" y="3812611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Соль</a:t>
            </a:r>
          </a:p>
          <a:p>
            <a:pPr algn="ctr"/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32709" y="1484784"/>
            <a:ext cx="1343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7482285" y="1737345"/>
            <a:ext cx="1456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Кислота (НР)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482285" y="3581778"/>
            <a:ext cx="1297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Вредные выбросы с производств</a:t>
            </a:r>
            <a:endParaRPr lang="ru-RU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86059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323528" y="703826"/>
            <a:ext cx="565136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251520" y="6453336"/>
            <a:ext cx="860621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 descr="C:\Users\Sony\Desktop\Dinitrol призентация\логотипы\Логотип DINITROL.wm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84168" y="294056"/>
            <a:ext cx="2913037" cy="44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656" name="Picture 8" descr="http://mywishlist.ru/pic/i/wish/orig/006/130/5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74750" y="1077213"/>
            <a:ext cx="68580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294056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«</a:t>
            </a:r>
            <a:r>
              <a:rPr lang="ru-RU" sz="2400" b="1" dirty="0" err="1" smtClean="0">
                <a:solidFill>
                  <a:srgbClr val="FF0000"/>
                </a:solidFill>
                <a:latin typeface="+mj-lt"/>
              </a:rPr>
              <a:t>Антикор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»  сбережет ваши деньги </a:t>
            </a:r>
            <a:endParaRPr lang="ru-RU" sz="2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45408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14084</TotalTime>
  <Words>2954</Words>
  <Application>Microsoft Office PowerPoint</Application>
  <PresentationFormat>Экран (4:3)</PresentationFormat>
  <Paragraphs>835</Paragraphs>
  <Slides>44</Slides>
  <Notes>5</Notes>
  <HiddenSlides>0</HiddenSlides>
  <MMClips>0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44</vt:i4>
      </vt:variant>
    </vt:vector>
  </HeadingPairs>
  <TitlesOfParts>
    <vt:vector size="49" baseType="lpstr">
      <vt:lpstr>Тема Office</vt:lpstr>
      <vt:lpstr>3_Тема Office</vt:lpstr>
      <vt:lpstr>4_Тема Office</vt:lpstr>
      <vt:lpstr>Document</vt:lpstr>
      <vt:lpstr>Bitmap Image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Вопросы проницаемости</vt:lpstr>
      <vt:lpstr>Вопросы проницаемости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Коррозия и ее предотвращение</dc:title>
  <dc:creator>ЮВК</dc:creator>
  <cp:lastModifiedBy>usachev</cp:lastModifiedBy>
  <cp:revision>1200</cp:revision>
  <dcterms:created xsi:type="dcterms:W3CDTF">2014-06-16T11:35:42Z</dcterms:created>
  <dcterms:modified xsi:type="dcterms:W3CDTF">2016-04-26T07:07:22Z</dcterms:modified>
</cp:coreProperties>
</file>